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2"/>
  </p:notesMasterIdLst>
  <p:sldIdLst>
    <p:sldId id="256" r:id="rId2"/>
    <p:sldId id="287" r:id="rId3"/>
    <p:sldId id="257" r:id="rId4"/>
    <p:sldId id="258" r:id="rId5"/>
    <p:sldId id="259" r:id="rId6"/>
    <p:sldId id="260" r:id="rId7"/>
    <p:sldId id="296" r:id="rId8"/>
    <p:sldId id="261" r:id="rId9"/>
    <p:sldId id="262" r:id="rId10"/>
    <p:sldId id="293" r:id="rId11"/>
    <p:sldId id="263" r:id="rId12"/>
    <p:sldId id="292" r:id="rId13"/>
    <p:sldId id="294" r:id="rId14"/>
    <p:sldId id="264" r:id="rId15"/>
    <p:sldId id="265" r:id="rId16"/>
    <p:sldId id="297" r:id="rId17"/>
    <p:sldId id="298" r:id="rId18"/>
    <p:sldId id="266" r:id="rId19"/>
    <p:sldId id="267" r:id="rId20"/>
    <p:sldId id="289" r:id="rId21"/>
    <p:sldId id="290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8" r:id="rId32"/>
    <p:sldId id="277" r:id="rId33"/>
    <p:sldId id="302" r:id="rId34"/>
    <p:sldId id="279" r:id="rId35"/>
    <p:sldId id="303" r:id="rId36"/>
    <p:sldId id="304" r:id="rId37"/>
    <p:sldId id="305" r:id="rId38"/>
    <p:sldId id="280" r:id="rId39"/>
    <p:sldId id="282" r:id="rId40"/>
    <p:sldId id="300" r:id="rId41"/>
    <p:sldId id="288" r:id="rId42"/>
    <p:sldId id="283" r:id="rId43"/>
    <p:sldId id="284" r:id="rId44"/>
    <p:sldId id="285" r:id="rId45"/>
    <p:sldId id="301" r:id="rId46"/>
    <p:sldId id="286" r:id="rId47"/>
    <p:sldId id="299" r:id="rId48"/>
    <p:sldId id="291" r:id="rId49"/>
    <p:sldId id="281" r:id="rId50"/>
    <p:sldId id="295" r:id="rId5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3EB2A-BECE-4392-94FE-13CD9C06100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15A05-CDC9-4AB4-8C22-FE76A280B9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9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77DF91-12D0-47FC-B421-E59178C307E6}" type="datetimeFigureOut">
              <a:rPr lang="en-GB" smtClean="0"/>
              <a:pPr/>
              <a:t>15/11/2017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86B627-8B74-4CE8-A2E9-DA841E70E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ajor_depressive_disorder#cite_note-IntegrativeSerotonin-4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hemical_imbalanc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erck_KGa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evomilnacipran#cite_note-pmid24000002-12" TargetMode="External"/><Relationship Id="rId2" Type="http://schemas.openxmlformats.org/officeDocument/2006/relationships/hyperlink" Target="https://en.wikipedia.org/wiki/Forest_Laboratori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Levomilnacipran#cite_note-pmid25345508-13" TargetMode="External"/><Relationship Id="rId4" Type="http://schemas.openxmlformats.org/officeDocument/2006/relationships/hyperlink" Target="https://en.wikipedia.org/wiki/Beta-secretase_1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ajor_depressive_disorder#cite_note-pmid18494537-4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ipolar_disord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55776" y="1484784"/>
            <a:ext cx="6422148" cy="947936"/>
          </a:xfrm>
        </p:spPr>
        <p:txBody>
          <a:bodyPr/>
          <a:lstStyle/>
          <a:p>
            <a:r>
              <a:rPr lang="hu-HU" sz="5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Antidepressants</a:t>
            </a:r>
            <a:endParaRPr lang="en-GB" sz="5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932040" y="3140968"/>
            <a:ext cx="4032448" cy="576064"/>
          </a:xfrm>
        </p:spPr>
        <p:txBody>
          <a:bodyPr/>
          <a:lstStyle/>
          <a:p>
            <a:r>
              <a:rPr lang="hu-HU" dirty="0" smtClean="0"/>
              <a:t>Prof. Dr. János Borvendég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29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sz="2800" b="1" dirty="0" err="1" smtClean="0"/>
              <a:t>Noradrenalin</a:t>
            </a:r>
            <a:endParaRPr lang="hu-HU" sz="2800" b="1" dirty="0" smtClean="0"/>
          </a:p>
          <a:p>
            <a:r>
              <a:rPr lang="hu-HU" sz="2800" b="1" dirty="0" smtClean="0"/>
              <a:t> </a:t>
            </a:r>
            <a:r>
              <a:rPr lang="hu-HU" sz="2800" dirty="0" err="1"/>
              <a:t>may</a:t>
            </a:r>
            <a:r>
              <a:rPr lang="hu-HU" sz="2800" dirty="0"/>
              <a:t> be </a:t>
            </a:r>
            <a:r>
              <a:rPr lang="hu-HU" sz="2800" dirty="0" err="1"/>
              <a:t>related</a:t>
            </a:r>
            <a:r>
              <a:rPr lang="hu-HU" sz="2800" dirty="0"/>
              <a:t> </a:t>
            </a:r>
            <a:r>
              <a:rPr lang="hu-HU" sz="2800" dirty="0" err="1"/>
              <a:t>to</a:t>
            </a:r>
            <a:r>
              <a:rPr lang="hu-HU" sz="2800" dirty="0"/>
              <a:t> </a:t>
            </a:r>
            <a:r>
              <a:rPr lang="hu-HU" sz="2800" dirty="0" err="1"/>
              <a:t>alertness</a:t>
            </a:r>
            <a:r>
              <a:rPr lang="hu-HU" sz="2800" dirty="0"/>
              <a:t> and </a:t>
            </a:r>
            <a:r>
              <a:rPr lang="hu-HU" sz="2800" dirty="0" err="1"/>
              <a:t>energy</a:t>
            </a:r>
            <a:r>
              <a:rPr lang="hu-HU" sz="2800" dirty="0"/>
              <a:t> </a:t>
            </a:r>
            <a:r>
              <a:rPr lang="hu-HU" sz="2800" dirty="0" err="1"/>
              <a:t>as</a:t>
            </a:r>
            <a:r>
              <a:rPr lang="hu-HU" sz="2800" dirty="0"/>
              <a:t> </a:t>
            </a:r>
            <a:r>
              <a:rPr lang="hu-HU" sz="2800" dirty="0" err="1"/>
              <a:t>well</a:t>
            </a:r>
            <a:r>
              <a:rPr lang="hu-HU" sz="2800" dirty="0"/>
              <a:t> </a:t>
            </a:r>
            <a:r>
              <a:rPr lang="hu-HU" sz="2800" dirty="0" err="1"/>
              <a:t>as</a:t>
            </a:r>
            <a:r>
              <a:rPr lang="hu-HU" sz="2800" dirty="0"/>
              <a:t> </a:t>
            </a:r>
            <a:r>
              <a:rPr lang="hu-HU" sz="2800" dirty="0" err="1"/>
              <a:t>anxiety</a:t>
            </a:r>
            <a:r>
              <a:rPr lang="hu-HU" sz="2800" dirty="0"/>
              <a:t>, </a:t>
            </a:r>
            <a:r>
              <a:rPr lang="hu-HU" sz="2800" dirty="0" err="1"/>
              <a:t>attention</a:t>
            </a:r>
            <a:r>
              <a:rPr lang="hu-HU" sz="2800" dirty="0"/>
              <a:t>, </a:t>
            </a:r>
            <a:r>
              <a:rPr lang="hu-HU" sz="2800" dirty="0" err="1"/>
              <a:t>and</a:t>
            </a:r>
            <a:r>
              <a:rPr lang="hu-HU" sz="2800" dirty="0"/>
              <a:t> interest </a:t>
            </a:r>
            <a:r>
              <a:rPr lang="hu-HU" sz="2800" dirty="0" err="1"/>
              <a:t>in</a:t>
            </a:r>
            <a:r>
              <a:rPr lang="hu-HU" sz="2800" dirty="0"/>
              <a:t> life; </a:t>
            </a:r>
          </a:p>
        </p:txBody>
      </p:sp>
    </p:spTree>
    <p:extLst>
      <p:ext uri="{BB962C8B-B14F-4D97-AF65-F5344CB8AC3E}">
        <p14:creationId xmlns:p14="http://schemas.microsoft.com/office/powerpoint/2010/main" val="220153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cap="none" dirty="0" smtClean="0">
                <a:solidFill>
                  <a:schemeClr val="accent1"/>
                </a:solidFill>
              </a:rPr>
              <a:t>b</a:t>
            </a:r>
            <a:r>
              <a:rPr lang="hu-HU" dirty="0" smtClean="0">
                <a:solidFill>
                  <a:schemeClr val="accent1"/>
                </a:solidFill>
              </a:rPr>
              <a:t>) </a:t>
            </a:r>
            <a:r>
              <a:rPr lang="hu-HU" cap="none" dirty="0" err="1" smtClean="0">
                <a:solidFill>
                  <a:schemeClr val="accent1"/>
                </a:solidFill>
              </a:rPr>
              <a:t>Serotonine</a:t>
            </a:r>
            <a:r>
              <a:rPr lang="hu-HU" cap="none" dirty="0" smtClean="0">
                <a:solidFill>
                  <a:schemeClr val="accent1"/>
                </a:solidFill>
              </a:rPr>
              <a:t> </a:t>
            </a:r>
            <a:r>
              <a:rPr lang="hu-HU" cap="none" dirty="0" err="1" smtClean="0">
                <a:solidFill>
                  <a:schemeClr val="accent1"/>
                </a:solidFill>
              </a:rPr>
              <a:t>hypothesis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conc</a:t>
            </a:r>
            <a:r>
              <a:rPr lang="hu-HU" dirty="0" smtClean="0"/>
              <a:t>. of 5-HIAA (5-hydroxy-indol-acetic-acid) </a:t>
            </a:r>
            <a:r>
              <a:rPr lang="hu-HU" dirty="0" err="1" smtClean="0"/>
              <a:t>decreases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depression</a:t>
            </a:r>
            <a:endParaRPr lang="hu-HU" dirty="0" smtClean="0"/>
          </a:p>
          <a:p>
            <a:r>
              <a:rPr lang="hu-HU" dirty="0" err="1"/>
              <a:t>T</a:t>
            </a:r>
            <a:r>
              <a:rPr lang="hu-HU" dirty="0" err="1" smtClean="0"/>
              <a:t>riptofan</a:t>
            </a:r>
            <a:r>
              <a:rPr lang="hu-HU" dirty="0" smtClean="0"/>
              <a:t> -&gt; </a:t>
            </a:r>
            <a:r>
              <a:rPr lang="hu-HU" dirty="0" err="1" smtClean="0"/>
              <a:t>antidepressive</a:t>
            </a:r>
            <a:r>
              <a:rPr lang="hu-HU" dirty="0" smtClean="0"/>
              <a:t> </a:t>
            </a:r>
            <a:r>
              <a:rPr lang="hu-HU" dirty="0" err="1" smtClean="0"/>
              <a:t>effect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4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b="1" dirty="0" err="1" smtClean="0"/>
              <a:t>Serotonin</a:t>
            </a:r>
            <a:r>
              <a:rPr lang="hu-HU" sz="2800" b="1" dirty="0" smtClean="0"/>
              <a:t>  </a:t>
            </a:r>
          </a:p>
          <a:p>
            <a:r>
              <a:rPr lang="hu-HU" sz="2800" dirty="0" smtClean="0"/>
              <a:t>is </a:t>
            </a:r>
            <a:r>
              <a:rPr lang="hu-HU" sz="2800" dirty="0" err="1"/>
              <a:t>hypothesized</a:t>
            </a:r>
            <a:r>
              <a:rPr lang="hu-HU" sz="2800" dirty="0"/>
              <a:t> </a:t>
            </a:r>
            <a:r>
              <a:rPr lang="hu-HU" sz="2800" dirty="0" err="1"/>
              <a:t>to</a:t>
            </a:r>
            <a:r>
              <a:rPr lang="hu-HU" sz="2800" dirty="0"/>
              <a:t> </a:t>
            </a:r>
            <a:r>
              <a:rPr lang="hu-HU" sz="2800" dirty="0" err="1"/>
              <a:t>regulate</a:t>
            </a:r>
            <a:r>
              <a:rPr lang="hu-HU" sz="2800" dirty="0"/>
              <a:t> </a:t>
            </a:r>
            <a:r>
              <a:rPr lang="hu-HU" sz="2800" dirty="0" err="1"/>
              <a:t>other</a:t>
            </a:r>
            <a:r>
              <a:rPr lang="hu-HU" sz="2800" dirty="0"/>
              <a:t> </a:t>
            </a:r>
            <a:r>
              <a:rPr lang="hu-HU" sz="2800" dirty="0" err="1"/>
              <a:t>neurotransmitter</a:t>
            </a:r>
            <a:r>
              <a:rPr lang="hu-HU" sz="2800" dirty="0"/>
              <a:t> </a:t>
            </a:r>
            <a:r>
              <a:rPr lang="hu-HU" sz="2800" dirty="0" err="1"/>
              <a:t>systems</a:t>
            </a:r>
            <a:r>
              <a:rPr lang="hu-HU" sz="2800" dirty="0" smtClean="0"/>
              <a:t>;                  </a:t>
            </a:r>
            <a:r>
              <a:rPr lang="hu-HU" sz="2800" dirty="0" err="1"/>
              <a:t>decreased</a:t>
            </a:r>
            <a:r>
              <a:rPr lang="hu-HU" sz="2800" dirty="0"/>
              <a:t> </a:t>
            </a:r>
            <a:r>
              <a:rPr lang="hu-HU" sz="2800" dirty="0" err="1"/>
              <a:t>serotonin</a:t>
            </a:r>
            <a:r>
              <a:rPr lang="hu-HU" sz="2800" dirty="0"/>
              <a:t> </a:t>
            </a:r>
            <a:r>
              <a:rPr lang="hu-HU" sz="2800" dirty="0" err="1"/>
              <a:t>activity</a:t>
            </a:r>
            <a:r>
              <a:rPr lang="hu-HU" sz="2800" dirty="0"/>
              <a:t> </a:t>
            </a:r>
            <a:r>
              <a:rPr lang="hu-HU" sz="2800" dirty="0" err="1"/>
              <a:t>may</a:t>
            </a:r>
            <a:r>
              <a:rPr lang="hu-HU" sz="2800" dirty="0"/>
              <a:t> </a:t>
            </a:r>
            <a:r>
              <a:rPr lang="hu-HU" sz="2800" dirty="0" err="1"/>
              <a:t>allow</a:t>
            </a:r>
            <a:r>
              <a:rPr lang="hu-HU" sz="2800" dirty="0"/>
              <a:t> </a:t>
            </a:r>
            <a:r>
              <a:rPr lang="hu-HU" sz="2800" dirty="0" err="1"/>
              <a:t>these</a:t>
            </a:r>
            <a:r>
              <a:rPr lang="hu-HU" sz="2800" dirty="0"/>
              <a:t> </a:t>
            </a:r>
            <a:r>
              <a:rPr lang="hu-HU" sz="2800" dirty="0" err="1"/>
              <a:t>systems</a:t>
            </a:r>
            <a:r>
              <a:rPr lang="hu-HU" sz="2800" dirty="0"/>
              <a:t> </a:t>
            </a:r>
            <a:r>
              <a:rPr lang="hu-HU" sz="2800" dirty="0" err="1"/>
              <a:t>to</a:t>
            </a:r>
            <a:r>
              <a:rPr lang="hu-HU" sz="2800" dirty="0"/>
              <a:t> </a:t>
            </a:r>
            <a:r>
              <a:rPr lang="hu-HU" sz="2800" dirty="0" err="1"/>
              <a:t>act</a:t>
            </a:r>
            <a:r>
              <a:rPr lang="hu-HU" sz="2800" dirty="0"/>
              <a:t> </a:t>
            </a:r>
            <a:r>
              <a:rPr lang="hu-HU" sz="2800" dirty="0" err="1"/>
              <a:t>in</a:t>
            </a:r>
            <a:r>
              <a:rPr lang="hu-HU" sz="2800" dirty="0"/>
              <a:t> </a:t>
            </a:r>
            <a:r>
              <a:rPr lang="hu-HU" sz="2800" dirty="0" err="1"/>
              <a:t>unusual</a:t>
            </a:r>
            <a:r>
              <a:rPr lang="hu-HU" sz="2800" dirty="0"/>
              <a:t> and </a:t>
            </a:r>
            <a:r>
              <a:rPr lang="hu-HU" sz="2800" dirty="0" err="1"/>
              <a:t>erratic</a:t>
            </a:r>
            <a:r>
              <a:rPr lang="hu-HU" sz="2800" dirty="0"/>
              <a:t> </a:t>
            </a:r>
            <a:r>
              <a:rPr lang="hu-HU" sz="2800" dirty="0" err="1" smtClean="0"/>
              <a:t>ways</a:t>
            </a:r>
            <a:r>
              <a:rPr lang="hu-HU" sz="2800" dirty="0" smtClean="0"/>
              <a:t>.</a:t>
            </a:r>
            <a:r>
              <a:rPr lang="hu-HU" sz="2800" u="sng" baseline="30000" dirty="0" smtClean="0">
                <a:hlinkClick r:id="rId2"/>
              </a:rPr>
              <a:t>                                                 ]</a:t>
            </a:r>
            <a:r>
              <a:rPr lang="hu-HU" sz="2800" dirty="0"/>
              <a:t> </a:t>
            </a:r>
            <a:r>
              <a:rPr lang="hu-HU" sz="2800" dirty="0" err="1"/>
              <a:t>According</a:t>
            </a:r>
            <a:r>
              <a:rPr lang="hu-HU" sz="2800" dirty="0"/>
              <a:t> </a:t>
            </a:r>
            <a:r>
              <a:rPr lang="hu-HU" sz="2800" dirty="0" err="1"/>
              <a:t>to</a:t>
            </a:r>
            <a:r>
              <a:rPr lang="hu-HU" sz="2800" dirty="0"/>
              <a:t> </a:t>
            </a:r>
            <a:r>
              <a:rPr lang="hu-HU" sz="2800" dirty="0" err="1"/>
              <a:t>this</a:t>
            </a:r>
            <a:r>
              <a:rPr lang="hu-HU" sz="2800" dirty="0"/>
              <a:t> "</a:t>
            </a:r>
            <a:r>
              <a:rPr lang="hu-HU" sz="2800" dirty="0" err="1"/>
              <a:t>permissive</a:t>
            </a:r>
            <a:r>
              <a:rPr lang="hu-HU" sz="2800" dirty="0"/>
              <a:t> </a:t>
            </a:r>
            <a:r>
              <a:rPr lang="hu-HU" sz="2800" dirty="0" err="1"/>
              <a:t>hypothesis</a:t>
            </a:r>
            <a:r>
              <a:rPr lang="hu-HU" sz="2800" dirty="0"/>
              <a:t>", </a:t>
            </a:r>
            <a:r>
              <a:rPr lang="hu-HU" sz="2800" dirty="0" err="1"/>
              <a:t>depression</a:t>
            </a:r>
            <a:r>
              <a:rPr lang="hu-HU" sz="2800" dirty="0"/>
              <a:t> </a:t>
            </a:r>
            <a:r>
              <a:rPr lang="hu-HU" sz="2800" dirty="0" err="1"/>
              <a:t>arises</a:t>
            </a:r>
            <a:r>
              <a:rPr lang="hu-HU" sz="2800" dirty="0"/>
              <a:t> </a:t>
            </a:r>
            <a:r>
              <a:rPr lang="hu-HU" sz="2800" dirty="0" err="1"/>
              <a:t>when</a:t>
            </a:r>
            <a:r>
              <a:rPr lang="hu-HU" sz="2800" dirty="0"/>
              <a:t> </a:t>
            </a:r>
            <a:r>
              <a:rPr lang="hu-HU" sz="2800" dirty="0" err="1"/>
              <a:t>low</a:t>
            </a:r>
            <a:r>
              <a:rPr lang="hu-HU" sz="2800" dirty="0"/>
              <a:t> </a:t>
            </a:r>
            <a:r>
              <a:rPr lang="hu-HU" sz="2800" dirty="0" err="1"/>
              <a:t>serotonin</a:t>
            </a:r>
            <a:r>
              <a:rPr lang="hu-HU" sz="2800" dirty="0"/>
              <a:t> </a:t>
            </a:r>
            <a:r>
              <a:rPr lang="hu-HU" sz="2800" dirty="0" err="1"/>
              <a:t>levels</a:t>
            </a:r>
            <a:r>
              <a:rPr lang="hu-HU" sz="2800" dirty="0"/>
              <a:t> </a:t>
            </a:r>
            <a:r>
              <a:rPr lang="hu-HU" sz="2800" dirty="0" err="1"/>
              <a:t>promote</a:t>
            </a:r>
            <a:r>
              <a:rPr lang="hu-HU" sz="2800" dirty="0"/>
              <a:t> </a:t>
            </a:r>
            <a:r>
              <a:rPr lang="hu-HU" sz="2800" dirty="0" err="1"/>
              <a:t>low</a:t>
            </a:r>
            <a:r>
              <a:rPr lang="hu-HU" sz="2800" dirty="0"/>
              <a:t> </a:t>
            </a:r>
            <a:r>
              <a:rPr lang="hu-HU" sz="2800" dirty="0" err="1"/>
              <a:t>levels</a:t>
            </a:r>
            <a:r>
              <a:rPr lang="hu-HU" sz="2800" dirty="0"/>
              <a:t> of </a:t>
            </a:r>
            <a:r>
              <a:rPr lang="hu-HU" sz="2800" dirty="0" err="1" smtClean="0"/>
              <a:t>norepinephrine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6129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z="2400" dirty="0" smtClean="0"/>
          </a:p>
          <a:p>
            <a:endParaRPr lang="hu-HU" sz="2400" dirty="0"/>
          </a:p>
          <a:p>
            <a:r>
              <a:rPr lang="hu-HU" sz="2800" b="1" dirty="0" err="1" smtClean="0"/>
              <a:t>dopamine</a:t>
            </a:r>
            <a:r>
              <a:rPr lang="hu-HU" sz="2800" dirty="0" smtClean="0"/>
              <a:t> </a:t>
            </a:r>
          </a:p>
          <a:p>
            <a:r>
              <a:rPr lang="hu-HU" sz="2800" dirty="0" smtClean="0"/>
              <a:t> </a:t>
            </a:r>
            <a:r>
              <a:rPr lang="hu-HU" sz="2800" dirty="0" err="1" smtClean="0"/>
              <a:t>another</a:t>
            </a:r>
            <a:r>
              <a:rPr lang="hu-HU" sz="2800" dirty="0" smtClean="0"/>
              <a:t> </a:t>
            </a:r>
            <a:r>
              <a:rPr lang="hu-HU" sz="2800" dirty="0" err="1" smtClean="0"/>
              <a:t>monoamin</a:t>
            </a:r>
            <a:r>
              <a:rPr lang="hu-HU" sz="2800" dirty="0" smtClean="0"/>
              <a:t> </a:t>
            </a:r>
            <a:r>
              <a:rPr lang="hu-HU" sz="2800" dirty="0" err="1" smtClean="0"/>
              <a:t>neurotransmitter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/>
              <a:t>attention</a:t>
            </a:r>
            <a:r>
              <a:rPr lang="hu-HU" sz="2800" dirty="0"/>
              <a:t>, </a:t>
            </a:r>
            <a:r>
              <a:rPr lang="hu-HU" sz="2800" dirty="0" err="1"/>
              <a:t>motivation</a:t>
            </a:r>
            <a:r>
              <a:rPr lang="hu-HU" sz="2800" dirty="0"/>
              <a:t>, </a:t>
            </a:r>
            <a:r>
              <a:rPr lang="hu-HU" sz="2800" dirty="0" err="1"/>
              <a:t>pleasure</a:t>
            </a:r>
            <a:r>
              <a:rPr lang="hu-HU" sz="2800" dirty="0"/>
              <a:t>, and </a:t>
            </a:r>
            <a:r>
              <a:rPr lang="hu-HU" sz="2800" dirty="0" err="1"/>
              <a:t>reward</a:t>
            </a:r>
            <a:r>
              <a:rPr lang="hu-HU" sz="2800" dirty="0"/>
              <a:t>, </a:t>
            </a:r>
            <a:r>
              <a:rPr lang="hu-HU" sz="2800" dirty="0" err="1"/>
              <a:t>as</a:t>
            </a:r>
            <a:r>
              <a:rPr lang="hu-HU" sz="2800" dirty="0"/>
              <a:t> </a:t>
            </a:r>
            <a:r>
              <a:rPr lang="hu-HU" sz="2800" dirty="0" err="1"/>
              <a:t>well</a:t>
            </a:r>
            <a:r>
              <a:rPr lang="hu-HU" sz="2800" dirty="0"/>
              <a:t> </a:t>
            </a:r>
            <a:r>
              <a:rPr lang="hu-HU" sz="2800" dirty="0" err="1"/>
              <a:t>as</a:t>
            </a:r>
            <a:r>
              <a:rPr lang="hu-HU" sz="2800" dirty="0"/>
              <a:t> interest </a:t>
            </a:r>
            <a:r>
              <a:rPr lang="hu-HU" sz="2800" dirty="0" err="1"/>
              <a:t>in</a:t>
            </a:r>
            <a:r>
              <a:rPr lang="hu-HU" sz="2800" dirty="0"/>
              <a:t> life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3080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cap="none" dirty="0" smtClean="0">
                <a:solidFill>
                  <a:schemeClr val="accent1"/>
                </a:solidFill>
              </a:rPr>
              <a:t>c</a:t>
            </a:r>
            <a:r>
              <a:rPr lang="hu-HU" dirty="0" smtClean="0">
                <a:solidFill>
                  <a:schemeClr val="accent1"/>
                </a:solidFill>
              </a:rPr>
              <a:t>) </a:t>
            </a:r>
            <a:r>
              <a:rPr lang="hu-HU" cap="none" dirty="0" err="1" smtClean="0">
                <a:solidFill>
                  <a:schemeClr val="accent1"/>
                </a:solidFill>
              </a:rPr>
              <a:t>Cholinergic</a:t>
            </a:r>
            <a:r>
              <a:rPr lang="hu-HU" cap="none" dirty="0" smtClean="0">
                <a:solidFill>
                  <a:schemeClr val="accent1"/>
                </a:solidFill>
              </a:rPr>
              <a:t> </a:t>
            </a:r>
            <a:r>
              <a:rPr lang="hu-HU" cap="none" dirty="0" err="1" smtClean="0">
                <a:solidFill>
                  <a:schemeClr val="accent1"/>
                </a:solidFill>
              </a:rPr>
              <a:t>hypothesis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physostigmine</a:t>
            </a:r>
            <a:r>
              <a:rPr lang="hu-HU" dirty="0" smtClean="0"/>
              <a:t> -&gt; </a:t>
            </a:r>
            <a:r>
              <a:rPr lang="hu-HU" dirty="0" err="1" smtClean="0"/>
              <a:t>depression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cholinergic</a:t>
            </a:r>
            <a:r>
              <a:rPr lang="hu-HU" dirty="0" smtClean="0"/>
              <a:t> </a:t>
            </a:r>
            <a:r>
              <a:rPr lang="hu-HU" dirty="0" err="1" smtClean="0"/>
              <a:t>activity</a:t>
            </a:r>
            <a:r>
              <a:rPr lang="hu-HU" dirty="0" smtClean="0"/>
              <a:t>    -&gt; </a:t>
            </a:r>
            <a:r>
              <a:rPr lang="hu-HU" dirty="0" err="1" smtClean="0"/>
              <a:t>antidepressive</a:t>
            </a:r>
            <a:r>
              <a:rPr lang="hu-HU" dirty="0" smtClean="0"/>
              <a:t> </a:t>
            </a:r>
            <a:r>
              <a:rPr lang="hu-HU" dirty="0" err="1" smtClean="0"/>
              <a:t>effect</a:t>
            </a:r>
            <a:endParaRPr lang="en-GB" dirty="0"/>
          </a:p>
        </p:txBody>
      </p:sp>
      <p:cxnSp>
        <p:nvCxnSpPr>
          <p:cNvPr id="4" name="Egyenes összekötő nyíllal 3"/>
          <p:cNvCxnSpPr/>
          <p:nvPr/>
        </p:nvCxnSpPr>
        <p:spPr>
          <a:xfrm flipV="1">
            <a:off x="3851920" y="3573016"/>
            <a:ext cx="0" cy="351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4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cap="none" dirty="0" smtClean="0">
                <a:solidFill>
                  <a:schemeClr val="accent1"/>
                </a:solidFill>
              </a:rPr>
              <a:t>d</a:t>
            </a:r>
            <a:r>
              <a:rPr lang="hu-HU" dirty="0" smtClean="0">
                <a:solidFill>
                  <a:schemeClr val="accent1"/>
                </a:solidFill>
              </a:rPr>
              <a:t>) </a:t>
            </a:r>
            <a:r>
              <a:rPr lang="hu-HU" cap="none" dirty="0" err="1" smtClean="0">
                <a:solidFill>
                  <a:schemeClr val="accent1"/>
                </a:solidFill>
              </a:rPr>
              <a:t>Dysregulation</a:t>
            </a:r>
            <a:r>
              <a:rPr lang="hu-HU" cap="none" dirty="0" smtClean="0">
                <a:solidFill>
                  <a:schemeClr val="accent1"/>
                </a:solidFill>
              </a:rPr>
              <a:t> </a:t>
            </a:r>
            <a:r>
              <a:rPr lang="hu-HU" cap="none" dirty="0" err="1" smtClean="0">
                <a:solidFill>
                  <a:schemeClr val="accent1"/>
                </a:solidFill>
              </a:rPr>
              <a:t>hypothesis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err="1" smtClean="0"/>
              <a:t>Dysregulation</a:t>
            </a:r>
            <a:r>
              <a:rPr lang="hu-HU" dirty="0" smtClean="0"/>
              <a:t> of </a:t>
            </a:r>
            <a:r>
              <a:rPr lang="hu-HU" dirty="0" err="1" smtClean="0"/>
              <a:t>serotonine</a:t>
            </a:r>
            <a:r>
              <a:rPr lang="hu-HU" dirty="0" smtClean="0"/>
              <a:t>/</a:t>
            </a:r>
            <a:r>
              <a:rPr lang="hu-HU" dirty="0" err="1" smtClean="0"/>
              <a:t>noradrenerg</a:t>
            </a:r>
            <a:r>
              <a:rPr lang="hu-HU" dirty="0" smtClean="0"/>
              <a:t> </a:t>
            </a:r>
            <a:r>
              <a:rPr lang="hu-HU" dirty="0" err="1" smtClean="0"/>
              <a:t>transmission</a:t>
            </a:r>
            <a:endParaRPr lang="hu-HU" dirty="0" smtClean="0"/>
          </a:p>
          <a:p>
            <a:r>
              <a:rPr lang="hu-HU" dirty="0" err="1" smtClean="0"/>
              <a:t>Dysregulation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NA/</a:t>
            </a:r>
            <a:r>
              <a:rPr lang="hu-HU" dirty="0" err="1" smtClean="0"/>
              <a:t>cholinerg</a:t>
            </a:r>
            <a:r>
              <a:rPr lang="hu-HU" dirty="0" smtClean="0"/>
              <a:t> </a:t>
            </a:r>
            <a:r>
              <a:rPr lang="hu-HU" dirty="0" err="1" smtClean="0"/>
              <a:t>balance</a:t>
            </a:r>
            <a:endParaRPr lang="hu-HU" dirty="0" smtClean="0"/>
          </a:p>
          <a:p>
            <a:r>
              <a:rPr lang="hu-HU" dirty="0" err="1" smtClean="0"/>
              <a:t>Dysregulation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dopaminerg</a:t>
            </a:r>
            <a:r>
              <a:rPr lang="hu-HU" dirty="0" smtClean="0"/>
              <a:t>/GABA </a:t>
            </a:r>
            <a:r>
              <a:rPr lang="hu-HU" dirty="0" err="1" smtClean="0"/>
              <a:t>system</a:t>
            </a:r>
            <a:endParaRPr lang="hu-HU" dirty="0" smtClean="0"/>
          </a:p>
          <a:p>
            <a:endParaRPr lang="hu-HU" sz="800" dirty="0" smtClean="0"/>
          </a:p>
          <a:p>
            <a:r>
              <a:rPr lang="hu-HU" dirty="0" err="1" smtClean="0"/>
              <a:t>E.g</a:t>
            </a:r>
            <a:r>
              <a:rPr lang="hu-HU" dirty="0" smtClean="0"/>
              <a:t>. The </a:t>
            </a:r>
            <a:r>
              <a:rPr lang="hu-HU" dirty="0" err="1" smtClean="0"/>
              <a:t>activity</a:t>
            </a:r>
            <a:r>
              <a:rPr lang="hu-HU" dirty="0" smtClean="0"/>
              <a:t> of </a:t>
            </a:r>
            <a:r>
              <a:rPr lang="hu-HU" dirty="0" err="1" smtClean="0"/>
              <a:t>neurotransmission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psychic</a:t>
            </a:r>
            <a:r>
              <a:rPr lang="hu-HU" dirty="0" smtClean="0"/>
              <a:t> </a:t>
            </a:r>
            <a:r>
              <a:rPr lang="hu-HU" dirty="0" err="1" smtClean="0"/>
              <a:t>stress</a:t>
            </a:r>
            <a:r>
              <a:rPr lang="hu-HU" dirty="0" smtClean="0"/>
              <a:t> is </a:t>
            </a:r>
            <a:r>
              <a:rPr lang="hu-HU" dirty="0" err="1" smtClean="0"/>
              <a:t>inadequate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>
                <a:solidFill>
                  <a:srgbClr val="7030A0"/>
                </a:solidFill>
              </a:rPr>
              <a:t>decreased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or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great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variability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in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its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the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response</a:t>
            </a:r>
            <a:r>
              <a:rPr lang="hu-HU" dirty="0" smtClean="0">
                <a:solidFill>
                  <a:srgbClr val="7030A0"/>
                </a:solidFill>
              </a:rPr>
              <a:t>,</a:t>
            </a:r>
          </a:p>
          <a:p>
            <a:pPr lvl="1"/>
            <a:r>
              <a:rPr lang="hu-HU" dirty="0" err="1" smtClean="0">
                <a:solidFill>
                  <a:srgbClr val="7030A0"/>
                </a:solidFill>
              </a:rPr>
              <a:t>it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takes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longer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time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to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achive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state</a:t>
            </a:r>
            <a:r>
              <a:rPr lang="hu-HU" dirty="0" smtClean="0">
                <a:solidFill>
                  <a:srgbClr val="7030A0"/>
                </a:solidFill>
              </a:rPr>
              <a:t> of rest</a:t>
            </a:r>
          </a:p>
          <a:p>
            <a:pPr lvl="1"/>
            <a:r>
              <a:rPr lang="hu-HU" dirty="0" err="1" smtClean="0">
                <a:solidFill>
                  <a:srgbClr val="7030A0"/>
                </a:solidFill>
              </a:rPr>
              <a:t>the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normal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circadian</a:t>
            </a:r>
            <a:r>
              <a:rPr lang="hu-HU" dirty="0" smtClean="0">
                <a:solidFill>
                  <a:srgbClr val="7030A0"/>
                </a:solidFill>
              </a:rPr>
              <a:t> </a:t>
            </a:r>
            <a:r>
              <a:rPr lang="hu-HU" dirty="0" err="1" smtClean="0">
                <a:solidFill>
                  <a:srgbClr val="7030A0"/>
                </a:solidFill>
              </a:rPr>
              <a:t>rythm</a:t>
            </a:r>
            <a:r>
              <a:rPr lang="hu-HU" dirty="0" smtClean="0">
                <a:solidFill>
                  <a:srgbClr val="7030A0"/>
                </a:solidFill>
              </a:rPr>
              <a:t> is </a:t>
            </a:r>
            <a:r>
              <a:rPr lang="hu-HU" dirty="0" err="1" smtClean="0">
                <a:solidFill>
                  <a:srgbClr val="7030A0"/>
                </a:solidFill>
              </a:rPr>
              <a:t>impaired</a:t>
            </a:r>
            <a:endParaRPr lang="hu-HU" dirty="0" smtClean="0">
              <a:solidFill>
                <a:srgbClr val="7030A0"/>
              </a:solidFill>
            </a:endParaRPr>
          </a:p>
          <a:p>
            <a:endParaRPr lang="hu-H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3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</a:t>
            </a:r>
            <a:r>
              <a:rPr lang="hu-HU" sz="2400" dirty="0" err="1" smtClean="0"/>
              <a:t>Other</a:t>
            </a:r>
            <a:r>
              <a:rPr lang="hu-HU" sz="2400" dirty="0" smtClean="0"/>
              <a:t> </a:t>
            </a:r>
            <a:r>
              <a:rPr lang="hu-HU" sz="2400" dirty="0" err="1" smtClean="0"/>
              <a:t>Factors</a:t>
            </a:r>
            <a:r>
              <a:rPr lang="hu-HU" sz="2400" dirty="0" smtClean="0"/>
              <a:t> </a:t>
            </a:r>
            <a:r>
              <a:rPr lang="hu-HU" sz="2400" dirty="0" err="1" smtClean="0"/>
              <a:t>whics</a:t>
            </a:r>
            <a:r>
              <a:rPr lang="hu-HU" sz="2400" dirty="0" smtClean="0"/>
              <a:t> </a:t>
            </a:r>
            <a:r>
              <a:rPr lang="hu-HU" sz="2400" dirty="0" err="1" smtClean="0"/>
              <a:t>may</a:t>
            </a:r>
            <a:r>
              <a:rPr lang="hu-HU" sz="2400" dirty="0" smtClean="0"/>
              <a:t> </a:t>
            </a:r>
            <a:r>
              <a:rPr lang="hu-HU" sz="2400" dirty="0" err="1" smtClean="0"/>
              <a:t>contribute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development</a:t>
            </a:r>
            <a:r>
              <a:rPr lang="hu-HU" sz="2400" dirty="0" smtClean="0"/>
              <a:t> a </a:t>
            </a:r>
            <a:r>
              <a:rPr lang="hu-HU" sz="2400" dirty="0" err="1" smtClean="0"/>
              <a:t>depression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The </a:t>
            </a:r>
            <a:r>
              <a:rPr lang="hu-HU" i="1" dirty="0" err="1"/>
              <a:t>monoamine</a:t>
            </a:r>
            <a:r>
              <a:rPr lang="hu-HU" i="1" dirty="0"/>
              <a:t> </a:t>
            </a:r>
            <a:r>
              <a:rPr lang="hu-HU" i="1" dirty="0" err="1"/>
              <a:t>hypothesis</a:t>
            </a:r>
            <a:r>
              <a:rPr lang="hu-HU" i="1" dirty="0"/>
              <a:t>, </a:t>
            </a:r>
            <a:r>
              <a:rPr lang="hu-HU" i="1" dirty="0" err="1"/>
              <a:t>already</a:t>
            </a:r>
            <a:r>
              <a:rPr lang="hu-HU" i="1" dirty="0"/>
              <a:t> limited, has </a:t>
            </a:r>
            <a:r>
              <a:rPr lang="hu-HU" i="1" dirty="0" err="1"/>
              <a:t>been</a:t>
            </a:r>
            <a:r>
              <a:rPr lang="hu-HU" i="1" dirty="0"/>
              <a:t> </a:t>
            </a:r>
            <a:r>
              <a:rPr lang="hu-HU" i="1" dirty="0" err="1"/>
              <a:t>further</a:t>
            </a:r>
            <a:r>
              <a:rPr lang="hu-HU" i="1" dirty="0"/>
              <a:t> </a:t>
            </a:r>
            <a:r>
              <a:rPr lang="hu-HU" i="1" dirty="0" err="1" smtClean="0"/>
              <a:t>oversimplified</a:t>
            </a:r>
            <a:r>
              <a:rPr lang="hu-HU" i="1" dirty="0" smtClean="0"/>
              <a:t> </a:t>
            </a:r>
            <a:r>
              <a:rPr lang="hu-HU" i="1" dirty="0" err="1" smtClean="0"/>
              <a:t>usually</a:t>
            </a:r>
            <a:r>
              <a:rPr lang="hu-HU" i="1" dirty="0" smtClean="0"/>
              <a:t> </a:t>
            </a:r>
            <a:r>
              <a:rPr lang="hu-HU" i="1" dirty="0" err="1"/>
              <a:t>phrased</a:t>
            </a:r>
            <a:r>
              <a:rPr lang="hu-HU" i="1" dirty="0"/>
              <a:t> </a:t>
            </a:r>
            <a:r>
              <a:rPr lang="hu-HU" i="1" dirty="0" err="1"/>
              <a:t>as</a:t>
            </a:r>
            <a:r>
              <a:rPr lang="hu-HU" i="1" dirty="0"/>
              <a:t> a </a:t>
            </a:r>
            <a:r>
              <a:rPr lang="hu-HU" i="1" dirty="0" smtClean="0">
                <a:hlinkClick r:id="rId2" tooltip="Chemical imbalance"/>
              </a:rPr>
              <a:t>„</a:t>
            </a:r>
            <a:r>
              <a:rPr lang="hu-HU" i="1" dirty="0" err="1" smtClean="0"/>
              <a:t>chemical</a:t>
            </a:r>
            <a:r>
              <a:rPr lang="hu-HU" i="1" dirty="0" smtClean="0"/>
              <a:t> </a:t>
            </a:r>
            <a:r>
              <a:rPr lang="hu-HU" i="1" dirty="0" err="1" smtClean="0"/>
              <a:t>imbalance</a:t>
            </a:r>
            <a:r>
              <a:rPr lang="hu-HU" b="1" i="1" dirty="0" smtClean="0"/>
              <a:t>.</a:t>
            </a:r>
          </a:p>
          <a:p>
            <a:r>
              <a:rPr lang="hu-HU" b="1" dirty="0" smtClean="0"/>
              <a:t> </a:t>
            </a:r>
            <a:r>
              <a:rPr lang="hu-HU" b="1" i="1" dirty="0" err="1" smtClean="0"/>
              <a:t>Gen-enviroment</a:t>
            </a:r>
            <a:r>
              <a:rPr lang="hu-HU" b="1" i="1" dirty="0" smtClean="0"/>
              <a:t> </a:t>
            </a:r>
            <a:r>
              <a:rPr lang="hu-HU" b="1" i="1" dirty="0" err="1" smtClean="0"/>
              <a:t>interaction</a:t>
            </a:r>
            <a:r>
              <a:rPr lang="hu-HU" b="1" i="1" dirty="0" smtClean="0"/>
              <a:t> (</a:t>
            </a:r>
            <a:r>
              <a:rPr lang="hu-HU" b="1" i="1" dirty="0" err="1" smtClean="0"/>
              <a:t>GxE</a:t>
            </a:r>
            <a:r>
              <a:rPr lang="hu-HU" b="1" i="1" dirty="0" smtClean="0"/>
              <a:t>) </a:t>
            </a:r>
            <a:r>
              <a:rPr lang="hu-HU" b="1" dirty="0" smtClean="0"/>
              <a:t>is </a:t>
            </a:r>
            <a:r>
              <a:rPr lang="hu-HU" b="1" dirty="0" err="1" smtClean="0"/>
              <a:t>hypothetised</a:t>
            </a:r>
            <a:r>
              <a:rPr lang="hu-HU" b="1" dirty="0" smtClean="0"/>
              <a:t> :                                            </a:t>
            </a:r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b="1" dirty="0"/>
              <a:t>life </a:t>
            </a:r>
            <a:r>
              <a:rPr lang="hu-HU" b="1" dirty="0" err="1"/>
              <a:t>stress</a:t>
            </a:r>
            <a:r>
              <a:rPr lang="hu-HU" b="1" dirty="0"/>
              <a:t> </a:t>
            </a:r>
            <a:r>
              <a:rPr lang="hu-HU" dirty="0"/>
              <a:t>is a </a:t>
            </a:r>
            <a:r>
              <a:rPr lang="hu-HU" dirty="0" err="1"/>
              <a:t>predictor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depressive</a:t>
            </a:r>
            <a:r>
              <a:rPr lang="hu-HU" dirty="0"/>
              <a:t> </a:t>
            </a:r>
            <a:r>
              <a:rPr lang="hu-HU" dirty="0" err="1"/>
              <a:t>episodes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some</a:t>
            </a:r>
            <a:r>
              <a:rPr lang="hu-HU" dirty="0"/>
              <a:t> </a:t>
            </a:r>
            <a:r>
              <a:rPr lang="hu-HU" dirty="0" err="1"/>
              <a:t>individuals</a:t>
            </a:r>
            <a:r>
              <a:rPr lang="hu-HU" dirty="0"/>
              <a:t>,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others</a:t>
            </a:r>
            <a:r>
              <a:rPr lang="hu-HU" dirty="0"/>
              <a:t>, </a:t>
            </a:r>
            <a:r>
              <a:rPr lang="hu-HU" dirty="0" err="1"/>
              <a:t>depending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an </a:t>
            </a:r>
            <a:r>
              <a:rPr lang="hu-HU" dirty="0" err="1"/>
              <a:t>allelic</a:t>
            </a:r>
            <a:r>
              <a:rPr lang="hu-HU" dirty="0"/>
              <a:t> </a:t>
            </a:r>
            <a:r>
              <a:rPr lang="hu-HU" dirty="0" err="1"/>
              <a:t>variation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serotonin-transporter-linked</a:t>
            </a:r>
            <a:r>
              <a:rPr lang="hu-HU" dirty="0"/>
              <a:t> </a:t>
            </a:r>
            <a:r>
              <a:rPr lang="hu-HU" dirty="0" err="1"/>
              <a:t>promoter</a:t>
            </a:r>
            <a:r>
              <a:rPr lang="hu-HU" dirty="0"/>
              <a:t> </a:t>
            </a:r>
            <a:r>
              <a:rPr lang="hu-HU" dirty="0" err="1"/>
              <a:t>region</a:t>
            </a:r>
            <a:r>
              <a:rPr lang="hu-HU" dirty="0"/>
              <a:t> </a:t>
            </a:r>
          </a:p>
          <a:p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16597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i="1" dirty="0" err="1" smtClean="0"/>
              <a:t>Social</a:t>
            </a:r>
            <a:r>
              <a:rPr lang="hu-HU" b="1" i="1" dirty="0" smtClean="0"/>
              <a:t> </a:t>
            </a:r>
            <a:r>
              <a:rPr lang="hu-HU" b="1" i="1" dirty="0" err="1" smtClean="0"/>
              <a:t>isolation</a:t>
            </a:r>
            <a:r>
              <a:rPr lang="hu-HU" dirty="0"/>
              <a:t> 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associated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increased</a:t>
            </a:r>
            <a:r>
              <a:rPr lang="hu-HU" dirty="0"/>
              <a:t> </a:t>
            </a:r>
            <a:r>
              <a:rPr lang="hu-HU" dirty="0" err="1"/>
              <a:t>risk</a:t>
            </a:r>
            <a:r>
              <a:rPr lang="hu-HU" dirty="0"/>
              <a:t> of </a:t>
            </a:r>
            <a:r>
              <a:rPr lang="hu-HU" dirty="0" err="1"/>
              <a:t>mental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</a:t>
            </a:r>
            <a:r>
              <a:rPr lang="hu-HU" dirty="0" err="1"/>
              <a:t>problems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 smtClean="0"/>
              <a:t>general</a:t>
            </a:r>
            <a:r>
              <a:rPr lang="hu-HU" dirty="0" smtClean="0"/>
              <a:t> </a:t>
            </a:r>
          </a:p>
          <a:p>
            <a:r>
              <a:rPr lang="hu-HU" b="1" i="1" dirty="0" err="1" smtClean="0"/>
              <a:t>Child</a:t>
            </a:r>
            <a:r>
              <a:rPr lang="hu-HU" b="1" i="1" dirty="0" smtClean="0"/>
              <a:t> </a:t>
            </a:r>
            <a:r>
              <a:rPr lang="hu-HU" b="1" i="1" dirty="0" err="1" smtClean="0"/>
              <a:t>abuse</a:t>
            </a:r>
            <a:r>
              <a:rPr lang="hu-HU" b="1" i="1" dirty="0" smtClean="0"/>
              <a:t> </a:t>
            </a:r>
            <a:r>
              <a:rPr lang="hu-HU" i="1" dirty="0" err="1" smtClean="0"/>
              <a:t>or</a:t>
            </a:r>
            <a:r>
              <a:rPr lang="hu-HU" i="1" dirty="0" smtClean="0"/>
              <a:t> </a:t>
            </a:r>
            <a:r>
              <a:rPr lang="hu-HU" i="1" dirty="0" err="1" smtClean="0"/>
              <a:t>neglect</a:t>
            </a:r>
            <a:r>
              <a:rPr lang="hu-HU" i="1" dirty="0" smtClean="0"/>
              <a:t> </a:t>
            </a:r>
            <a:r>
              <a:rPr lang="hu-HU" i="1" dirty="0" smtClean="0"/>
              <a:t> </a:t>
            </a:r>
            <a:r>
              <a:rPr lang="hu-HU" dirty="0"/>
              <a:t>is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associated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increased</a:t>
            </a:r>
            <a:r>
              <a:rPr lang="hu-HU" dirty="0"/>
              <a:t> </a:t>
            </a:r>
            <a:r>
              <a:rPr lang="hu-HU" dirty="0" err="1"/>
              <a:t>risk</a:t>
            </a:r>
            <a:r>
              <a:rPr lang="hu-HU" dirty="0"/>
              <a:t> of </a:t>
            </a:r>
            <a:r>
              <a:rPr lang="hu-HU" dirty="0" err="1"/>
              <a:t>developing</a:t>
            </a:r>
            <a:r>
              <a:rPr lang="hu-HU" dirty="0"/>
              <a:t> </a:t>
            </a:r>
            <a:r>
              <a:rPr lang="hu-HU" dirty="0" err="1"/>
              <a:t>depressive</a:t>
            </a:r>
            <a:r>
              <a:rPr lang="hu-HU" dirty="0"/>
              <a:t> </a:t>
            </a:r>
            <a:r>
              <a:rPr lang="hu-HU" dirty="0" err="1"/>
              <a:t>disorders</a:t>
            </a:r>
            <a:r>
              <a:rPr lang="hu-HU" dirty="0"/>
              <a:t> </a:t>
            </a:r>
            <a:r>
              <a:rPr lang="hu-HU" dirty="0" err="1"/>
              <a:t>later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smtClean="0"/>
              <a:t>life.</a:t>
            </a:r>
            <a:endParaRPr lang="hu-HU" dirty="0"/>
          </a:p>
          <a:p>
            <a:r>
              <a:rPr lang="hu-HU" b="1" i="1" dirty="0" smtClean="0"/>
              <a:t>The </a:t>
            </a:r>
            <a:r>
              <a:rPr lang="hu-HU" b="1" i="1" dirty="0" err="1"/>
              <a:t>lack</a:t>
            </a:r>
            <a:r>
              <a:rPr lang="hu-HU" b="1" i="1" dirty="0"/>
              <a:t> of </a:t>
            </a:r>
            <a:r>
              <a:rPr lang="hu-HU" b="1" i="1" dirty="0" err="1"/>
              <a:t>social</a:t>
            </a:r>
            <a:r>
              <a:rPr lang="hu-HU" b="1" i="1" dirty="0"/>
              <a:t> </a:t>
            </a:r>
            <a:r>
              <a:rPr lang="hu-HU" b="1" i="1" dirty="0" err="1"/>
              <a:t>support</a:t>
            </a:r>
            <a:r>
              <a:rPr lang="hu-HU" b="1" i="1" dirty="0"/>
              <a:t> </a:t>
            </a:r>
            <a:r>
              <a:rPr lang="hu-HU" dirty="0" err="1"/>
              <a:t>may</a:t>
            </a:r>
            <a:r>
              <a:rPr lang="hu-HU" dirty="0"/>
              <a:t> </a:t>
            </a:r>
            <a:r>
              <a:rPr lang="hu-HU" dirty="0" err="1"/>
              <a:t>increase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likelihood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life </a:t>
            </a:r>
            <a:r>
              <a:rPr lang="hu-HU" dirty="0" err="1"/>
              <a:t>stress</a:t>
            </a:r>
            <a:r>
              <a:rPr lang="hu-HU" dirty="0"/>
              <a:t> </a:t>
            </a:r>
            <a:r>
              <a:rPr lang="hu-HU" dirty="0" err="1"/>
              <a:t>will</a:t>
            </a:r>
            <a:r>
              <a:rPr lang="hu-HU" dirty="0"/>
              <a:t> lead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depression</a:t>
            </a:r>
            <a:r>
              <a:rPr lang="hu-HU" dirty="0"/>
              <a:t>,</a:t>
            </a:r>
          </a:p>
          <a:p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occur</a:t>
            </a:r>
            <a:r>
              <a:rPr lang="hu-HU" dirty="0"/>
              <a:t> </a:t>
            </a:r>
            <a:r>
              <a:rPr lang="hu-HU" dirty="0" err="1"/>
              <a:t>when</a:t>
            </a:r>
            <a:r>
              <a:rPr lang="hu-HU" dirty="0"/>
              <a:t> </a:t>
            </a:r>
            <a:r>
              <a:rPr lang="hu-HU" dirty="0" err="1"/>
              <a:t>people</a:t>
            </a:r>
            <a:r>
              <a:rPr lang="hu-HU" dirty="0"/>
              <a:t> hold </a:t>
            </a:r>
            <a:r>
              <a:rPr lang="hu-HU" b="1" dirty="0" err="1"/>
              <a:t>negative</a:t>
            </a:r>
            <a:r>
              <a:rPr lang="hu-HU" b="1" dirty="0"/>
              <a:t> </a:t>
            </a:r>
            <a:r>
              <a:rPr lang="hu-HU" b="1" dirty="0" err="1"/>
              <a:t>self-stereotypes</a:t>
            </a:r>
            <a:r>
              <a:rPr lang="hu-HU" b="1" dirty="0"/>
              <a:t> </a:t>
            </a:r>
            <a:r>
              <a:rPr lang="hu-HU" b="1" dirty="0" err="1"/>
              <a:t>about</a:t>
            </a:r>
            <a:r>
              <a:rPr lang="hu-HU" b="1" dirty="0"/>
              <a:t> </a:t>
            </a:r>
            <a:r>
              <a:rPr lang="hu-HU" b="1" dirty="0" err="1"/>
              <a:t>themselves</a:t>
            </a:r>
            <a:r>
              <a:rPr lang="hu-HU" b="1" dirty="0"/>
              <a:t>.</a:t>
            </a:r>
          </a:p>
          <a:p>
            <a:r>
              <a:rPr lang="hu-HU" dirty="0"/>
              <a:t> </a:t>
            </a: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31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err="1" smtClean="0">
                <a:solidFill>
                  <a:schemeClr val="accent1"/>
                </a:solidFill>
              </a:rPr>
              <a:t>the</a:t>
            </a:r>
            <a:r>
              <a:rPr lang="hu-HU" dirty="0" smtClean="0">
                <a:solidFill>
                  <a:schemeClr val="accent1"/>
                </a:solidFill>
              </a:rPr>
              <a:t> main </a:t>
            </a:r>
            <a:r>
              <a:rPr lang="hu-HU" dirty="0" err="1" smtClean="0">
                <a:solidFill>
                  <a:schemeClr val="accent1"/>
                </a:solidFill>
              </a:rPr>
              <a:t>biological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effects</a:t>
            </a:r>
            <a:r>
              <a:rPr lang="hu-HU" dirty="0" smtClean="0">
                <a:solidFill>
                  <a:schemeClr val="accent1"/>
                </a:solidFill>
              </a:rPr>
              <a:t> of </a:t>
            </a:r>
            <a:r>
              <a:rPr lang="hu-HU" dirty="0" err="1" smtClean="0">
                <a:solidFill>
                  <a:schemeClr val="accent1"/>
                </a:solidFill>
              </a:rPr>
              <a:t>various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antidepressants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err="1" smtClean="0"/>
              <a:t>Inhibit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reuptake</a:t>
            </a:r>
            <a:r>
              <a:rPr lang="hu-HU" dirty="0" smtClean="0"/>
              <a:t> of</a:t>
            </a:r>
          </a:p>
          <a:p>
            <a:pPr lvl="1"/>
            <a:r>
              <a:rPr lang="hu-HU" dirty="0" err="1" smtClean="0">
                <a:solidFill>
                  <a:schemeClr val="tx1"/>
                </a:solidFill>
              </a:rPr>
              <a:t>noradrenaline</a:t>
            </a:r>
            <a:r>
              <a:rPr lang="hu-HU" dirty="0" smtClean="0">
                <a:solidFill>
                  <a:schemeClr val="tx1"/>
                </a:solidFill>
              </a:rPr>
              <a:t> (NA)</a:t>
            </a:r>
          </a:p>
          <a:p>
            <a:pPr lvl="1"/>
            <a:r>
              <a:rPr lang="hu-HU" dirty="0" err="1" smtClean="0">
                <a:solidFill>
                  <a:schemeClr val="tx1"/>
                </a:solidFill>
              </a:rPr>
              <a:t>serotonine</a:t>
            </a:r>
            <a:r>
              <a:rPr lang="hu-HU" dirty="0" smtClean="0">
                <a:solidFill>
                  <a:schemeClr val="tx1"/>
                </a:solidFill>
              </a:rPr>
              <a:t> (5-HT) </a:t>
            </a:r>
            <a:r>
              <a:rPr lang="hu-HU" i="1" dirty="0" err="1" smtClean="0">
                <a:solidFill>
                  <a:schemeClr val="tx1"/>
                </a:solidFill>
              </a:rPr>
              <a:t>from</a:t>
            </a:r>
            <a:r>
              <a:rPr lang="hu-HU" i="1" dirty="0" smtClean="0">
                <a:solidFill>
                  <a:schemeClr val="tx1"/>
                </a:solidFill>
              </a:rPr>
              <a:t> </a:t>
            </a:r>
            <a:r>
              <a:rPr lang="hu-HU" i="1" dirty="0" err="1" smtClean="0">
                <a:solidFill>
                  <a:schemeClr val="tx1"/>
                </a:solidFill>
              </a:rPr>
              <a:t>the</a:t>
            </a:r>
            <a:r>
              <a:rPr lang="hu-HU" i="1" dirty="0" smtClean="0">
                <a:solidFill>
                  <a:schemeClr val="tx1"/>
                </a:solidFill>
              </a:rPr>
              <a:t> </a:t>
            </a:r>
            <a:r>
              <a:rPr lang="hu-HU" i="1" dirty="0" err="1" smtClean="0">
                <a:solidFill>
                  <a:schemeClr val="tx1"/>
                </a:solidFill>
              </a:rPr>
              <a:t>synaptic</a:t>
            </a:r>
            <a:r>
              <a:rPr lang="hu-HU" i="1" dirty="0" smtClean="0">
                <a:solidFill>
                  <a:schemeClr val="tx1"/>
                </a:solidFill>
              </a:rPr>
              <a:t> </a:t>
            </a:r>
            <a:r>
              <a:rPr lang="hu-HU" i="1" dirty="0" err="1" smtClean="0">
                <a:solidFill>
                  <a:schemeClr val="tx1"/>
                </a:solidFill>
              </a:rPr>
              <a:t>cleft</a:t>
            </a:r>
            <a:endParaRPr lang="hu-HU" i="1" dirty="0">
              <a:solidFill>
                <a:schemeClr val="tx1"/>
              </a:solidFill>
            </a:endParaRPr>
          </a:p>
          <a:p>
            <a:endParaRPr lang="hu-HU" dirty="0" smtClean="0"/>
          </a:p>
          <a:p>
            <a:r>
              <a:rPr lang="hu-HU" dirty="0" err="1" smtClean="0"/>
              <a:t>Stimulate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postnaptic</a:t>
            </a:r>
            <a:r>
              <a:rPr lang="hu-HU" dirty="0" smtClean="0"/>
              <a:t> </a:t>
            </a:r>
            <a:r>
              <a:rPr lang="hu-HU" dirty="0" err="1" smtClean="0"/>
              <a:t>receptors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458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accent1"/>
                </a:solidFill>
              </a:rPr>
              <a:t>receptor </a:t>
            </a:r>
            <a:r>
              <a:rPr lang="hu-HU" dirty="0" err="1" smtClean="0">
                <a:solidFill>
                  <a:schemeClr val="accent1"/>
                </a:solidFill>
              </a:rPr>
              <a:t>binding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assay</a:t>
            </a:r>
            <a:r>
              <a:rPr lang="hu-HU" dirty="0" smtClean="0">
                <a:solidFill>
                  <a:schemeClr val="accent1"/>
                </a:solidFill>
              </a:rPr>
              <a:t> of </a:t>
            </a:r>
            <a:r>
              <a:rPr lang="hu-HU" dirty="0" err="1" smtClean="0">
                <a:solidFill>
                  <a:schemeClr val="accent1"/>
                </a:solidFill>
              </a:rPr>
              <a:t>psychoactive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agents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u-HU" dirty="0" smtClean="0"/>
          </a:p>
          <a:p>
            <a:r>
              <a:rPr lang="en-GB" dirty="0" smtClean="0"/>
              <a:t>α/</a:t>
            </a:r>
            <a:r>
              <a:rPr lang="el-GR" dirty="0" smtClean="0"/>
              <a:t>β</a:t>
            </a:r>
            <a:r>
              <a:rPr lang="hu-HU" dirty="0" smtClean="0"/>
              <a:t> </a:t>
            </a:r>
            <a:r>
              <a:rPr lang="hu-HU" b="1" dirty="0" err="1" smtClean="0"/>
              <a:t>adrenerg</a:t>
            </a:r>
            <a:r>
              <a:rPr lang="hu-HU" b="1" dirty="0" smtClean="0"/>
              <a:t> </a:t>
            </a:r>
            <a:r>
              <a:rPr lang="hu-HU" b="1" dirty="0" err="1" smtClean="0"/>
              <a:t>receptors</a:t>
            </a:r>
            <a:endParaRPr lang="hu-HU" b="1" dirty="0" smtClean="0"/>
          </a:p>
          <a:p>
            <a:r>
              <a:rPr lang="hu-HU" dirty="0" smtClean="0"/>
              <a:t>D</a:t>
            </a:r>
            <a:r>
              <a:rPr lang="hu-HU" sz="1800" dirty="0" smtClean="0"/>
              <a:t>1   </a:t>
            </a:r>
            <a:r>
              <a:rPr lang="hu-HU" dirty="0" smtClean="0"/>
              <a:t>D</a:t>
            </a:r>
            <a:r>
              <a:rPr lang="hu-HU" sz="1800" dirty="0" smtClean="0"/>
              <a:t>2  </a:t>
            </a:r>
            <a:r>
              <a:rPr lang="hu-HU" dirty="0" smtClean="0"/>
              <a:t>(!) D</a:t>
            </a:r>
            <a:r>
              <a:rPr lang="hu-HU" sz="1800" dirty="0"/>
              <a:t>3</a:t>
            </a:r>
            <a:r>
              <a:rPr lang="hu-HU" sz="1800" dirty="0" smtClean="0"/>
              <a:t>  </a:t>
            </a:r>
            <a:r>
              <a:rPr lang="hu-HU" dirty="0" smtClean="0"/>
              <a:t>D</a:t>
            </a:r>
            <a:r>
              <a:rPr lang="hu-HU" sz="1800" dirty="0" smtClean="0"/>
              <a:t>4  </a:t>
            </a:r>
            <a:r>
              <a:rPr lang="hu-HU" dirty="0" smtClean="0"/>
              <a:t> dopamin</a:t>
            </a:r>
            <a:r>
              <a:rPr lang="hu-HU" sz="1800" dirty="0" smtClean="0"/>
              <a:t> </a:t>
            </a:r>
            <a:r>
              <a:rPr lang="hu-HU" dirty="0" err="1" smtClean="0"/>
              <a:t>receptors</a:t>
            </a:r>
            <a:r>
              <a:rPr lang="hu-HU" dirty="0" smtClean="0"/>
              <a:t> </a:t>
            </a:r>
            <a:r>
              <a:rPr lang="hu-HU" sz="1800" dirty="0" smtClean="0"/>
              <a:t>                                                              </a:t>
            </a:r>
            <a:r>
              <a:rPr lang="hu-HU" b="1" dirty="0" err="1" smtClean="0"/>
              <a:t>serotonin</a:t>
            </a:r>
            <a:r>
              <a:rPr lang="hu-HU" b="1" dirty="0" smtClean="0"/>
              <a:t> </a:t>
            </a:r>
            <a:r>
              <a:rPr lang="hu-HU" b="1" dirty="0" err="1" smtClean="0"/>
              <a:t>receptors</a:t>
            </a:r>
            <a:endParaRPr lang="hu-HU" b="1" dirty="0" smtClean="0"/>
          </a:p>
          <a:p>
            <a:r>
              <a:rPr lang="hu-HU" dirty="0" smtClean="0"/>
              <a:t>5-HT </a:t>
            </a:r>
            <a:r>
              <a:rPr lang="hu-HU" sz="2200" dirty="0" smtClean="0"/>
              <a:t>1A</a:t>
            </a:r>
            <a:r>
              <a:rPr lang="hu-HU" dirty="0" smtClean="0"/>
              <a:t> -&gt; </a:t>
            </a:r>
            <a:r>
              <a:rPr lang="hu-HU" dirty="0" err="1" smtClean="0"/>
              <a:t>anxiolytic</a:t>
            </a:r>
            <a:endParaRPr lang="hu-HU" dirty="0" smtClean="0"/>
          </a:p>
          <a:p>
            <a:r>
              <a:rPr lang="hu-HU" dirty="0" smtClean="0"/>
              <a:t>5-HT </a:t>
            </a:r>
            <a:r>
              <a:rPr lang="hu-HU" sz="2200" dirty="0" smtClean="0"/>
              <a:t>2A</a:t>
            </a:r>
            <a:r>
              <a:rPr lang="hu-HU" dirty="0" smtClean="0"/>
              <a:t> </a:t>
            </a:r>
          </a:p>
          <a:p>
            <a:r>
              <a:rPr lang="hu-HU" dirty="0" smtClean="0"/>
              <a:t>5-HT </a:t>
            </a:r>
            <a:r>
              <a:rPr lang="hu-HU" sz="2200" dirty="0" smtClean="0"/>
              <a:t>2C</a:t>
            </a:r>
            <a:r>
              <a:rPr lang="hu-HU" dirty="0" smtClean="0"/>
              <a:t> -&gt; </a:t>
            </a:r>
            <a:r>
              <a:rPr lang="hu-HU" dirty="0" err="1" smtClean="0"/>
              <a:t>antipsychotic</a:t>
            </a:r>
            <a:endParaRPr lang="hu-HU" dirty="0" smtClean="0"/>
          </a:p>
          <a:p>
            <a:r>
              <a:rPr lang="hu-HU" dirty="0" smtClean="0"/>
              <a:t>5-HT </a:t>
            </a:r>
            <a:r>
              <a:rPr lang="hu-HU" sz="2200" dirty="0" smtClean="0"/>
              <a:t>6</a:t>
            </a:r>
            <a:r>
              <a:rPr lang="hu-HU" dirty="0" smtClean="0"/>
              <a:t> (</a:t>
            </a:r>
            <a:r>
              <a:rPr lang="hu-HU" dirty="0" err="1" smtClean="0"/>
              <a:t>striatum</a:t>
            </a:r>
            <a:r>
              <a:rPr lang="hu-HU" dirty="0" smtClean="0"/>
              <a:t>)</a:t>
            </a:r>
          </a:p>
          <a:p>
            <a:r>
              <a:rPr lang="hu-HU" dirty="0" smtClean="0"/>
              <a:t>5-HT </a:t>
            </a:r>
            <a:r>
              <a:rPr lang="hu-HU" sz="2200" dirty="0" smtClean="0"/>
              <a:t>7</a:t>
            </a:r>
            <a:r>
              <a:rPr lang="hu-HU" dirty="0" smtClean="0"/>
              <a:t> (</a:t>
            </a:r>
            <a:r>
              <a:rPr lang="hu-HU" dirty="0" err="1" smtClean="0"/>
              <a:t>hypothalamus</a:t>
            </a:r>
            <a:r>
              <a:rPr lang="hu-HU" dirty="0" smtClean="0"/>
              <a:t>, </a:t>
            </a:r>
            <a:r>
              <a:rPr lang="hu-HU" dirty="0" err="1" smtClean="0"/>
              <a:t>limbic</a:t>
            </a:r>
            <a:r>
              <a:rPr lang="hu-HU" dirty="0" smtClean="0"/>
              <a:t> </a:t>
            </a:r>
            <a:r>
              <a:rPr lang="hu-HU" dirty="0" err="1" smtClean="0"/>
              <a:t>area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Benzodiazepine</a:t>
            </a:r>
            <a:r>
              <a:rPr lang="hu-HU" dirty="0" smtClean="0"/>
              <a:t> </a:t>
            </a:r>
            <a:r>
              <a:rPr lang="hu-HU" dirty="0" err="1" smtClean="0"/>
              <a:t>recptors</a:t>
            </a:r>
            <a:endParaRPr lang="hu-HU" dirty="0" smtClean="0"/>
          </a:p>
          <a:p>
            <a:r>
              <a:rPr lang="hu-HU" dirty="0" err="1"/>
              <a:t>M</a:t>
            </a:r>
            <a:r>
              <a:rPr lang="hu-HU" dirty="0" err="1" smtClean="0"/>
              <a:t>uscarine</a:t>
            </a:r>
            <a:r>
              <a:rPr lang="hu-HU" dirty="0" smtClean="0"/>
              <a:t> (M</a:t>
            </a:r>
            <a:r>
              <a:rPr lang="hu-HU" sz="1900" dirty="0" smtClean="0"/>
              <a:t>1</a:t>
            </a:r>
            <a:r>
              <a:rPr lang="hu-HU" dirty="0" smtClean="0"/>
              <a:t>, M</a:t>
            </a:r>
            <a:r>
              <a:rPr lang="hu-HU" sz="1900" dirty="0" smtClean="0"/>
              <a:t>2</a:t>
            </a:r>
            <a:r>
              <a:rPr lang="hu-HU" dirty="0" smtClean="0"/>
              <a:t>, M</a:t>
            </a:r>
            <a:r>
              <a:rPr lang="hu-HU" sz="1900" dirty="0" smtClean="0"/>
              <a:t>3</a:t>
            </a:r>
            <a:r>
              <a:rPr lang="hu-HU" dirty="0" smtClean="0"/>
              <a:t>) </a:t>
            </a:r>
            <a:r>
              <a:rPr lang="hu-HU" dirty="0" err="1" smtClean="0"/>
              <a:t>receptors</a:t>
            </a:r>
            <a:endParaRPr lang="hu-HU" dirty="0" smtClean="0"/>
          </a:p>
          <a:p>
            <a:r>
              <a:rPr lang="hu-HU" dirty="0" smtClean="0"/>
              <a:t>H1/H2 </a:t>
            </a:r>
            <a:r>
              <a:rPr lang="hu-HU" dirty="0" err="1" smtClean="0"/>
              <a:t>receptors</a:t>
            </a:r>
            <a:endParaRPr lang="hu-HU" dirty="0" smtClean="0"/>
          </a:p>
          <a:p>
            <a:r>
              <a:rPr lang="hu-HU" dirty="0" smtClean="0"/>
              <a:t>NMDA </a:t>
            </a:r>
            <a:r>
              <a:rPr lang="hu-HU" dirty="0" err="1" smtClean="0"/>
              <a:t>receptors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0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114300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Social</a:t>
            </a:r>
            <a:r>
              <a:rPr lang="hu-HU" sz="2800" dirty="0" smtClean="0"/>
              <a:t> </a:t>
            </a:r>
            <a:r>
              <a:rPr lang="hu-HU" sz="2800" dirty="0" err="1" smtClean="0"/>
              <a:t>significance</a:t>
            </a:r>
            <a:r>
              <a:rPr lang="hu-HU" sz="2800" dirty="0" smtClean="0"/>
              <a:t> of </a:t>
            </a:r>
            <a:r>
              <a:rPr lang="hu-HU" sz="2800" dirty="0" err="1" smtClean="0"/>
              <a:t>depression</a:t>
            </a:r>
            <a:endParaRPr lang="en-US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overal</a:t>
            </a:r>
            <a:r>
              <a:rPr lang="hu-HU" dirty="0" smtClean="0"/>
              <a:t> </a:t>
            </a:r>
            <a:r>
              <a:rPr lang="hu-HU" dirty="0" err="1" smtClean="0"/>
              <a:t>prevalence</a:t>
            </a:r>
            <a:r>
              <a:rPr lang="hu-HU" dirty="0" smtClean="0"/>
              <a:t> of </a:t>
            </a:r>
            <a:r>
              <a:rPr lang="hu-HU" dirty="0" err="1" smtClean="0"/>
              <a:t>depression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developed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 : 17,9%</a:t>
            </a:r>
          </a:p>
          <a:p>
            <a:r>
              <a:rPr lang="hu-HU" dirty="0" smtClean="0"/>
              <a:t>40% of </a:t>
            </a:r>
            <a:r>
              <a:rPr lang="hu-HU" dirty="0" err="1" smtClean="0"/>
              <a:t>persones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concomitant</a:t>
            </a:r>
            <a:r>
              <a:rPr lang="hu-HU" dirty="0" smtClean="0"/>
              <a:t> </a:t>
            </a:r>
            <a:r>
              <a:rPr lang="hu-HU" dirty="0" err="1" smtClean="0"/>
              <a:t>mood</a:t>
            </a:r>
            <a:r>
              <a:rPr lang="hu-HU" dirty="0" smtClean="0"/>
              <a:t> </a:t>
            </a:r>
            <a:r>
              <a:rPr lang="hu-HU" dirty="0" err="1" smtClean="0"/>
              <a:t>disorder</a:t>
            </a:r>
            <a:endParaRPr lang="hu-HU" dirty="0" smtClean="0"/>
          </a:p>
          <a:p>
            <a:r>
              <a:rPr lang="hu-HU" dirty="0" err="1" smtClean="0"/>
              <a:t>Prevalence</a:t>
            </a:r>
            <a:r>
              <a:rPr lang="hu-HU" dirty="0" smtClean="0"/>
              <a:t> of </a:t>
            </a:r>
            <a:r>
              <a:rPr lang="hu-HU" dirty="0" err="1" smtClean="0"/>
              <a:t>suicidal</a:t>
            </a:r>
            <a:r>
              <a:rPr lang="hu-HU" dirty="0" smtClean="0"/>
              <a:t> </a:t>
            </a:r>
            <a:r>
              <a:rPr lang="hu-HU" dirty="0" err="1" smtClean="0"/>
              <a:t>ideation</a:t>
            </a:r>
            <a:r>
              <a:rPr lang="hu-HU" dirty="0" smtClean="0"/>
              <a:t> </a:t>
            </a:r>
            <a:r>
              <a:rPr lang="hu-HU" dirty="0" err="1" smtClean="0"/>
              <a:t>among</a:t>
            </a:r>
            <a:r>
              <a:rPr lang="hu-HU" dirty="0" smtClean="0"/>
              <a:t> </a:t>
            </a:r>
            <a:r>
              <a:rPr lang="hu-HU" dirty="0" err="1" smtClean="0"/>
              <a:t>adults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depression</a:t>
            </a:r>
            <a:r>
              <a:rPr lang="hu-HU" dirty="0" smtClean="0"/>
              <a:t>: 26,3%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Animal</a:t>
            </a:r>
            <a:r>
              <a:rPr lang="hu-HU" sz="3200" dirty="0" smtClean="0"/>
              <a:t> </a:t>
            </a:r>
            <a:r>
              <a:rPr lang="hu-HU" sz="3200" dirty="0" err="1" smtClean="0"/>
              <a:t>model</a:t>
            </a:r>
            <a:r>
              <a:rPr lang="hu-HU" sz="3200" dirty="0" smtClean="0"/>
              <a:t> of </a:t>
            </a:r>
            <a:r>
              <a:rPr lang="hu-HU" sz="3200" dirty="0" err="1" smtClean="0"/>
              <a:t>Depression</a:t>
            </a:r>
            <a:endParaRPr lang="en-US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( many symptoms are hard to be produced in laboratory animals)</a:t>
            </a:r>
          </a:p>
          <a:p>
            <a:endParaRPr lang="hu-HU" sz="2000" dirty="0" smtClean="0"/>
          </a:p>
          <a:p>
            <a:r>
              <a:rPr lang="en-US" sz="2000" dirty="0" smtClean="0"/>
              <a:t>behavior despair : </a:t>
            </a:r>
            <a:r>
              <a:rPr lang="hu-HU" sz="2000" dirty="0" smtClean="0"/>
              <a:t>                                                               </a:t>
            </a:r>
            <a:r>
              <a:rPr lang="en-US" sz="2000" dirty="0" smtClean="0"/>
              <a:t> </a:t>
            </a:r>
            <a:r>
              <a:rPr lang="en-US" sz="1800" dirty="0" smtClean="0"/>
              <a:t>-tail suspension test  (mice),                                                       --forced swimming test (mice)                                                Parameters: the  duration of time of escape like behavior and time to development of an immobile behavior</a:t>
            </a:r>
          </a:p>
          <a:p>
            <a:r>
              <a:rPr lang="en-US" sz="1800" dirty="0" smtClean="0"/>
              <a:t>                                                                     </a:t>
            </a:r>
            <a:endParaRPr lang="hu-HU" sz="1800" dirty="0" smtClean="0"/>
          </a:p>
          <a:p>
            <a:r>
              <a:rPr lang="en-US" sz="2000" dirty="0" smtClean="0"/>
              <a:t>Dark/light box  test ( mice)                                                         </a:t>
            </a:r>
            <a:r>
              <a:rPr lang="en-US" sz="1800" dirty="0" smtClean="0"/>
              <a:t>Drug induced increase in time of  staying of the animals in the illuminated part of the two compartments are considered as an index of </a:t>
            </a:r>
            <a:r>
              <a:rPr lang="en-US" sz="1800" dirty="0" smtClean="0"/>
              <a:t>anxiolytic </a:t>
            </a:r>
            <a:r>
              <a:rPr lang="en-US" sz="1800" dirty="0" smtClean="0"/>
              <a:t>activity of the product.</a:t>
            </a:r>
          </a:p>
          <a:p>
            <a:endParaRPr lang="hu-HU" sz="2000" dirty="0" smtClean="0"/>
          </a:p>
          <a:p>
            <a:r>
              <a:rPr lang="en-US" sz="2000" dirty="0" smtClean="0"/>
              <a:t>Maternal deprivation stress model)                                                </a:t>
            </a:r>
            <a:r>
              <a:rPr lang="en-US" sz="1800" dirty="0" smtClean="0"/>
              <a:t>Pups are separated from he dam for 1-24 h per day during the first two postnatal weeks.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Tretament</a:t>
            </a:r>
            <a:r>
              <a:rPr lang="hu-HU" sz="3200" dirty="0" smtClean="0"/>
              <a:t> of Major </a:t>
            </a:r>
            <a:r>
              <a:rPr lang="hu-HU" sz="3200" dirty="0" err="1" smtClean="0"/>
              <a:t>Depression</a:t>
            </a:r>
            <a:endParaRPr lang="en-US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en-US" sz="2000" dirty="0" smtClean="0"/>
              <a:t>Main goal</a:t>
            </a:r>
            <a:r>
              <a:rPr lang="hu-HU" sz="2000" dirty="0" smtClean="0"/>
              <a:t>s</a:t>
            </a:r>
            <a:r>
              <a:rPr lang="en-US" sz="2000" dirty="0" smtClean="0"/>
              <a:t>: </a:t>
            </a:r>
            <a:r>
              <a:rPr lang="hu-HU" sz="2000" dirty="0" smtClean="0"/>
              <a:t>                                                                   ---</a:t>
            </a:r>
            <a:r>
              <a:rPr lang="en-US" sz="2000" dirty="0" smtClean="0"/>
              <a:t>treatment of acute symptoms ( 6 weeks) </a:t>
            </a:r>
            <a:r>
              <a:rPr lang="hu-HU" sz="2000" dirty="0" smtClean="0"/>
              <a:t>                 </a:t>
            </a:r>
            <a:r>
              <a:rPr lang="en-US" sz="2000" dirty="0" smtClean="0"/>
              <a:t>maintenance of the effect (</a:t>
            </a:r>
            <a:r>
              <a:rPr lang="hu-HU" sz="2000" dirty="0" smtClean="0"/>
              <a:t>6 </a:t>
            </a:r>
            <a:r>
              <a:rPr lang="en-US" sz="2000" dirty="0" smtClean="0"/>
              <a:t>months) </a:t>
            </a:r>
            <a:r>
              <a:rPr lang="hu-HU" sz="2000" dirty="0" smtClean="0"/>
              <a:t>                        </a:t>
            </a:r>
            <a:r>
              <a:rPr lang="en-US" sz="2000" dirty="0" smtClean="0"/>
              <a:t>prevention of new episode ( 24 months)</a:t>
            </a:r>
          </a:p>
          <a:p>
            <a:endParaRPr lang="hu-HU" sz="2000" dirty="0" smtClean="0"/>
          </a:p>
          <a:p>
            <a:r>
              <a:rPr lang="hu-HU" sz="2000" dirty="0" smtClean="0"/>
              <a:t> </a:t>
            </a:r>
            <a:r>
              <a:rPr lang="en-US" sz="2000" dirty="0" smtClean="0"/>
              <a:t>Study design:</a:t>
            </a:r>
            <a:r>
              <a:rPr lang="hu-HU" sz="2000" dirty="0" smtClean="0"/>
              <a:t>                                                             </a:t>
            </a:r>
            <a:r>
              <a:rPr lang="en-US" sz="2000" dirty="0" smtClean="0"/>
              <a:t> randomized, double blind comparisons versus placebo </a:t>
            </a:r>
            <a:r>
              <a:rPr lang="hu-HU" sz="2000" dirty="0" smtClean="0"/>
              <a:t>(</a:t>
            </a:r>
            <a:r>
              <a:rPr lang="en-US" sz="2000" dirty="0" smtClean="0"/>
              <a:t>superiority </a:t>
            </a:r>
            <a:r>
              <a:rPr lang="hu-HU" sz="2000" dirty="0" smtClean="0"/>
              <a:t>)  </a:t>
            </a:r>
            <a:r>
              <a:rPr lang="hu-HU" sz="2000" dirty="0" err="1" smtClean="0"/>
              <a:t>or</a:t>
            </a:r>
            <a:r>
              <a:rPr lang="hu-HU" sz="2000" dirty="0" smtClean="0"/>
              <a:t> </a:t>
            </a:r>
            <a:r>
              <a:rPr lang="en-US" sz="2000" dirty="0" smtClean="0"/>
              <a:t>active comparator</a:t>
            </a:r>
          </a:p>
          <a:p>
            <a:endParaRPr lang="hu-HU" sz="2000" dirty="0" smtClean="0"/>
          </a:p>
          <a:p>
            <a:r>
              <a:rPr lang="hu-HU" sz="2000" dirty="0" smtClean="0"/>
              <a:t> </a:t>
            </a:r>
            <a:r>
              <a:rPr lang="en-US" sz="2000" dirty="0" smtClean="0"/>
              <a:t>Efficacy criteria: </a:t>
            </a:r>
            <a:r>
              <a:rPr lang="hu-HU" sz="2000" dirty="0" smtClean="0"/>
              <a:t>                                                            </a:t>
            </a:r>
            <a:r>
              <a:rPr lang="en-US" sz="2000" dirty="0" smtClean="0"/>
              <a:t>Hamilton Rating Scale of depression( 17 items)</a:t>
            </a:r>
            <a:r>
              <a:rPr lang="hu-HU" sz="2000" dirty="0" smtClean="0"/>
              <a:t> </a:t>
            </a:r>
            <a:r>
              <a:rPr lang="en-US" sz="2000" dirty="0" smtClean="0"/>
              <a:t>Montgomery </a:t>
            </a:r>
            <a:r>
              <a:rPr lang="en-US" sz="2000" dirty="0" err="1" smtClean="0"/>
              <a:t>Asberg</a:t>
            </a:r>
            <a:r>
              <a:rPr lang="en-US" sz="2000" dirty="0" smtClean="0"/>
              <a:t> Depression Rating scale </a:t>
            </a:r>
            <a:r>
              <a:rPr lang="hu-HU" sz="2000" dirty="0" smtClean="0"/>
              <a:t>                  C</a:t>
            </a:r>
            <a:r>
              <a:rPr lang="en-US" sz="2000" dirty="0" err="1" smtClean="0"/>
              <a:t>linical</a:t>
            </a:r>
            <a:r>
              <a:rPr lang="en-US" sz="2000" dirty="0" smtClean="0"/>
              <a:t> Global Assessment scale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>
                <a:solidFill>
                  <a:schemeClr val="accent1"/>
                </a:solidFill>
              </a:rPr>
              <a:t>antidepressants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 lnSpcReduction="10000"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„</a:t>
            </a:r>
            <a:r>
              <a:rPr lang="hu-HU" dirty="0" err="1" smtClean="0"/>
              <a:t>older</a:t>
            </a:r>
            <a:r>
              <a:rPr lang="hu-HU" dirty="0" smtClean="0"/>
              <a:t>”:      </a:t>
            </a:r>
            <a:r>
              <a:rPr lang="hu-HU" dirty="0" err="1" smtClean="0"/>
              <a:t>tricyclic</a:t>
            </a:r>
            <a:r>
              <a:rPr lang="hu-HU" dirty="0" smtClean="0"/>
              <a:t> (TCA)</a:t>
            </a:r>
          </a:p>
          <a:p>
            <a:pPr marL="0" indent="0">
              <a:buNone/>
            </a:pPr>
            <a:r>
              <a:rPr lang="hu-HU" dirty="0"/>
              <a:t>	 </a:t>
            </a:r>
            <a:r>
              <a:rPr lang="hu-HU" dirty="0" smtClean="0"/>
              <a:t>        </a:t>
            </a:r>
            <a:r>
              <a:rPr lang="hu-HU" dirty="0" err="1" smtClean="0"/>
              <a:t>heterocyclic</a:t>
            </a:r>
            <a:r>
              <a:rPr lang="hu-HU" dirty="0" smtClean="0"/>
              <a:t> (HCA)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         </a:t>
            </a:r>
            <a:r>
              <a:rPr lang="hu-HU" dirty="0" err="1" smtClean="0"/>
              <a:t>monoamino</a:t>
            </a:r>
            <a:r>
              <a:rPr lang="hu-HU" dirty="0" smtClean="0"/>
              <a:t> </a:t>
            </a:r>
            <a:r>
              <a:rPr lang="hu-HU" dirty="0" err="1" smtClean="0"/>
              <a:t>oxidaze</a:t>
            </a:r>
            <a:r>
              <a:rPr lang="hu-HU" dirty="0" smtClean="0"/>
              <a:t> </a:t>
            </a:r>
            <a:r>
              <a:rPr lang="hu-HU" dirty="0" err="1" smtClean="0"/>
              <a:t>inhibitors</a:t>
            </a:r>
            <a:r>
              <a:rPr lang="hu-HU" dirty="0" smtClean="0"/>
              <a:t> (MAO)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„</a:t>
            </a:r>
            <a:r>
              <a:rPr lang="hu-HU" dirty="0" err="1" smtClean="0"/>
              <a:t>newer</a:t>
            </a:r>
            <a:r>
              <a:rPr lang="hu-HU" dirty="0" smtClean="0"/>
              <a:t>”:    </a:t>
            </a:r>
            <a:r>
              <a:rPr lang="hu-HU" dirty="0" err="1" smtClean="0"/>
              <a:t>selective</a:t>
            </a:r>
            <a:r>
              <a:rPr lang="hu-HU" dirty="0" smtClean="0"/>
              <a:t> </a:t>
            </a:r>
            <a:r>
              <a:rPr lang="hu-HU" dirty="0" err="1" smtClean="0"/>
              <a:t>serotonine</a:t>
            </a:r>
            <a:r>
              <a:rPr lang="hu-HU" dirty="0" smtClean="0"/>
              <a:t> </a:t>
            </a:r>
            <a:r>
              <a:rPr lang="hu-HU" dirty="0" err="1" smtClean="0"/>
              <a:t>reuptake</a:t>
            </a:r>
            <a:r>
              <a:rPr lang="hu-HU" dirty="0" smtClean="0"/>
              <a:t>     			</a:t>
            </a:r>
            <a:r>
              <a:rPr lang="hu-HU" dirty="0" err="1" smtClean="0"/>
              <a:t>inhibitors</a:t>
            </a:r>
            <a:r>
              <a:rPr lang="hu-HU" dirty="0" smtClean="0"/>
              <a:t> (SSRI)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serotonine</a:t>
            </a:r>
            <a:r>
              <a:rPr lang="hu-HU" dirty="0" smtClean="0"/>
              <a:t>+</a:t>
            </a:r>
            <a:r>
              <a:rPr lang="hu-HU" dirty="0" err="1" smtClean="0"/>
              <a:t>noradrenaline</a:t>
            </a:r>
            <a:r>
              <a:rPr lang="hu-HU" dirty="0" smtClean="0"/>
              <a:t> </a:t>
            </a:r>
            <a:r>
              <a:rPr lang="hu-HU" dirty="0" err="1" smtClean="0"/>
              <a:t>reuptake</a:t>
            </a:r>
            <a:r>
              <a:rPr lang="hu-HU" dirty="0" smtClean="0"/>
              <a:t> 			</a:t>
            </a:r>
            <a:r>
              <a:rPr lang="hu-HU" dirty="0" err="1" smtClean="0"/>
              <a:t>inhibitors</a:t>
            </a:r>
            <a:r>
              <a:rPr lang="hu-HU" dirty="0" smtClean="0"/>
              <a:t> (SNRI)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noradrenalin</a:t>
            </a:r>
            <a:r>
              <a:rPr lang="hu-HU" dirty="0" smtClean="0"/>
              <a:t> and </a:t>
            </a:r>
            <a:r>
              <a:rPr lang="hu-HU" dirty="0" err="1" smtClean="0"/>
              <a:t>specific</a:t>
            </a:r>
            <a:r>
              <a:rPr lang="hu-HU" dirty="0" smtClean="0"/>
              <a:t> 				</a:t>
            </a:r>
            <a:r>
              <a:rPr lang="hu-HU" dirty="0" err="1" smtClean="0"/>
              <a:t>serotoninerg</a:t>
            </a:r>
            <a:r>
              <a:rPr lang="hu-HU" dirty="0" smtClean="0"/>
              <a:t> </a:t>
            </a:r>
            <a:r>
              <a:rPr lang="hu-HU" dirty="0" err="1" smtClean="0"/>
              <a:t>antidepressants</a:t>
            </a:r>
            <a:r>
              <a:rPr lang="hu-HU" dirty="0" smtClean="0"/>
              <a:t> (</a:t>
            </a:r>
            <a:r>
              <a:rPr lang="hu-HU" dirty="0" err="1" smtClean="0"/>
              <a:t>NaSSA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82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841982"/>
              </p:ext>
            </p:extLst>
          </p:nvPr>
        </p:nvGraphicFramePr>
        <p:xfrm>
          <a:off x="107503" y="116634"/>
          <a:ext cx="8928993" cy="6624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5919"/>
                <a:gridCol w="2060686"/>
                <a:gridCol w="2060686"/>
                <a:gridCol w="2091702"/>
              </a:tblGrid>
              <a:tr h="301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ANTIDEPRESSANTS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Compound</a:t>
                      </a:r>
                      <a:endParaRPr lang="hu-HU" sz="1800" dirty="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Trade name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Daily dose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</a:tr>
              <a:tr h="1505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Tricyclic </a:t>
                      </a:r>
                      <a:endParaRPr lang="hu-HU" sz="1800" dirty="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imipramine</a:t>
                      </a:r>
                      <a:endParaRPr lang="hu-H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klomipramin</a:t>
                      </a:r>
                      <a:endParaRPr lang="hu-H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amitriptilin</a:t>
                      </a:r>
                      <a:endParaRPr lang="hu-H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dibenzapin</a:t>
                      </a:r>
                      <a:endParaRPr lang="hu-H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trimipramin</a:t>
                      </a:r>
                      <a:endParaRPr lang="hu-HU" sz="1800" dirty="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Melipramin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Anafranil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Teperin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Noveril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Sapilent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100-300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100-150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100-300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160-480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100-300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</a:tr>
              <a:tr h="602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Tetracyclic </a:t>
                      </a:r>
                      <a:endParaRPr lang="hu-HU" sz="1800" dirty="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maprotilin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mianserin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Ludiomil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Tolvon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75-150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20-90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</a:tr>
              <a:tr h="602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Atypical (serotonine reuptake inhibitor)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trazadon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nefazodon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Trazodon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Serzone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5-30 (max 80)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50-600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</a:tr>
              <a:tr h="1505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Selective (serotonine reuptake inhibitor)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fluvoxamine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fluoxetine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citalopram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peroxetin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sertraline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Fevarin</a:t>
                      </a:r>
                      <a:endParaRPr lang="hu-H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Prosac</a:t>
                      </a:r>
                      <a:endParaRPr lang="hu-H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Seropram</a:t>
                      </a:r>
                      <a:endParaRPr lang="hu-H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Seroxat</a:t>
                      </a:r>
                      <a:endParaRPr lang="hu-H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Zoloft</a:t>
                      </a:r>
                      <a:endParaRPr lang="hu-HU" sz="1800" dirty="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100-400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20-40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20-40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20-40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50-100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</a:tr>
              <a:tr h="903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Atypical (serotonine+NA reuptake inhibitor)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milnacipran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venlafaxine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duloxetine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Efexor</a:t>
                      </a:r>
                      <a:r>
                        <a:rPr lang="en-GB" sz="1800" dirty="0">
                          <a:effectLst/>
                        </a:rPr>
                        <a:t>/</a:t>
                      </a:r>
                      <a:r>
                        <a:rPr lang="en-GB" sz="1800" dirty="0" err="1">
                          <a:effectLst/>
                        </a:rPr>
                        <a:t>Faxin</a:t>
                      </a:r>
                      <a:endParaRPr lang="hu-HU" sz="1800" dirty="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75-375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</a:tr>
              <a:tr h="602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NaSSAs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mirtazapine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agomelatine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</a:tr>
              <a:tr h="602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MAO inhibitors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moclobemide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L-deprenyl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Aurorix</a:t>
                      </a:r>
                      <a:endParaRPr lang="hu-H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Jumex</a:t>
                      </a:r>
                      <a:endParaRPr lang="hu-HU" sz="180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300-600</a:t>
                      </a:r>
                      <a:endParaRPr lang="hu-H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20-30</a:t>
                      </a:r>
                      <a:endParaRPr lang="hu-HU" sz="1800" dirty="0">
                        <a:effectLst/>
                        <a:latin typeface="Verdana"/>
                        <a:ea typeface="SimSun"/>
                        <a:cs typeface="Verdan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58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7035452" cy="5537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09020" y="94014"/>
            <a:ext cx="7242048" cy="842352"/>
          </a:xfrm>
        </p:spPr>
        <p:txBody>
          <a:bodyPr/>
          <a:lstStyle/>
          <a:p>
            <a:pPr algn="ctr"/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tricyclic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antidepressants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09020" y="94014"/>
            <a:ext cx="7242048" cy="84235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tetracyclic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antidepressants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98" y="1731996"/>
            <a:ext cx="8094463" cy="356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2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4179" y="548680"/>
            <a:ext cx="7242048" cy="660688"/>
          </a:xfrm>
        </p:spPr>
        <p:txBody>
          <a:bodyPr>
            <a:noAutofit/>
          </a:bodyPr>
          <a:lstStyle/>
          <a:p>
            <a:pPr algn="ctr"/>
            <a:r>
              <a:rPr lang="hu-HU" sz="2800" dirty="0" err="1" smtClean="0">
                <a:solidFill>
                  <a:schemeClr val="accent1">
                    <a:lumMod val="75000"/>
                  </a:schemeClr>
                </a:solidFill>
              </a:rPr>
              <a:t>Non-selective</a:t>
            </a: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800" dirty="0" err="1" smtClean="0">
                <a:solidFill>
                  <a:schemeClr val="accent1">
                    <a:lumMod val="75000"/>
                  </a:schemeClr>
                </a:solidFill>
              </a:rPr>
              <a:t>serotonine</a:t>
            </a: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800" dirty="0" err="1" smtClean="0">
                <a:solidFill>
                  <a:schemeClr val="accent1">
                    <a:lumMod val="75000"/>
                  </a:schemeClr>
                </a:solidFill>
              </a:rPr>
              <a:t>reuptake</a:t>
            </a: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800" dirty="0" err="1" smtClean="0">
                <a:solidFill>
                  <a:schemeClr val="accent1">
                    <a:lumMod val="75000"/>
                  </a:schemeClr>
                </a:solidFill>
              </a:rPr>
              <a:t>inhibitors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26626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4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989321" y="451667"/>
            <a:ext cx="7062076" cy="835373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hu-HU" sz="2800" dirty="0" err="1" smtClean="0">
                <a:solidFill>
                  <a:schemeClr val="accent1">
                    <a:lumMod val="75000"/>
                  </a:schemeClr>
                </a:solidFill>
              </a:rPr>
              <a:t>ssri</a:t>
            </a: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hu-HU" sz="2800" dirty="0" err="1" smtClean="0">
                <a:solidFill>
                  <a:schemeClr val="accent1">
                    <a:lumMod val="75000"/>
                  </a:schemeClr>
                </a:solidFill>
              </a:rPr>
              <a:t>selective</a:t>
            </a: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800" dirty="0" err="1" smtClean="0">
                <a:solidFill>
                  <a:schemeClr val="accent1">
                    <a:lumMod val="75000"/>
                  </a:schemeClr>
                </a:solidFill>
              </a:rPr>
              <a:t>serotonine</a:t>
            </a: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800" dirty="0" err="1" smtClean="0">
                <a:solidFill>
                  <a:schemeClr val="accent1">
                    <a:lumMod val="75000"/>
                  </a:schemeClr>
                </a:solidFill>
              </a:rPr>
              <a:t>reuptake</a:t>
            </a: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800" dirty="0" err="1" smtClean="0">
                <a:solidFill>
                  <a:schemeClr val="accent1">
                    <a:lumMod val="75000"/>
                  </a:schemeClr>
                </a:solidFill>
              </a:rPr>
              <a:t>inhibitors</a:t>
            </a: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6"/>
            <a:ext cx="6984776" cy="495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4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42048" cy="854968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SE + NA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reuptake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inhibitors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47058"/>
            <a:ext cx="6338460" cy="368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0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242048" cy="698336"/>
          </a:xfrm>
        </p:spPr>
        <p:txBody>
          <a:bodyPr>
            <a:normAutofit/>
          </a:bodyPr>
          <a:lstStyle/>
          <a:p>
            <a:pPr algn="ctr"/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MAO (</a:t>
            </a:r>
            <a:r>
              <a:rPr lang="hu-HU" sz="2800" cap="none" dirty="0" err="1" smtClean="0">
                <a:solidFill>
                  <a:schemeClr val="accent1">
                    <a:lumMod val="75000"/>
                  </a:schemeClr>
                </a:solidFill>
              </a:rPr>
              <a:t>monoamin</a:t>
            </a:r>
            <a:r>
              <a:rPr lang="hu-HU" sz="2800" cap="non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800" cap="none" dirty="0" err="1" smtClean="0">
                <a:solidFill>
                  <a:schemeClr val="accent1">
                    <a:lumMod val="75000"/>
                  </a:schemeClr>
                </a:solidFill>
              </a:rPr>
              <a:t>oxidaze</a:t>
            </a: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hu-HU" sz="2800" dirty="0" err="1" smtClean="0">
                <a:solidFill>
                  <a:schemeClr val="accent1">
                    <a:lumMod val="75000"/>
                  </a:schemeClr>
                </a:solidFill>
              </a:rPr>
              <a:t>inhibitors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72158"/>
            <a:ext cx="3659784" cy="157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57487"/>
            <a:ext cx="3801963" cy="2110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08" y="5085184"/>
            <a:ext cx="4258488" cy="1383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67544" y="1196752"/>
            <a:ext cx="1656184" cy="698336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hu-HU" sz="2000" cap="none" dirty="0" err="1" smtClean="0">
                <a:solidFill>
                  <a:schemeClr val="accent1">
                    <a:lumMod val="75000"/>
                  </a:schemeClr>
                </a:solidFill>
              </a:rPr>
              <a:t>hidrazid</a:t>
            </a:r>
            <a:endParaRPr lang="en-GB" sz="20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6761013" y="1984089"/>
            <a:ext cx="1904965" cy="698336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hu-HU" sz="2000" cap="none" dirty="0" err="1" smtClean="0">
                <a:solidFill>
                  <a:schemeClr val="accent1">
                    <a:lumMod val="75000"/>
                  </a:schemeClr>
                </a:solidFill>
              </a:rPr>
              <a:t>propargilamin</a:t>
            </a:r>
            <a:endParaRPr lang="en-GB" sz="20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502148" y="4169690"/>
            <a:ext cx="3997844" cy="698336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hu-HU" sz="2000" cap="none" dirty="0" err="1" smtClean="0">
                <a:solidFill>
                  <a:schemeClr val="accent1">
                    <a:lumMod val="75000"/>
                  </a:schemeClr>
                </a:solidFill>
              </a:rPr>
              <a:t>reversible</a:t>
            </a:r>
            <a:r>
              <a:rPr lang="hu-HU" sz="2000" cap="none" dirty="0" smtClean="0">
                <a:solidFill>
                  <a:schemeClr val="accent1">
                    <a:lumMod val="75000"/>
                  </a:schemeClr>
                </a:solidFill>
              </a:rPr>
              <a:t> MAO-A  inhibitor</a:t>
            </a:r>
            <a:endParaRPr lang="en-GB" sz="20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Clinical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symptoms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depression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err="1" smtClean="0"/>
              <a:t>anhedonia</a:t>
            </a:r>
            <a:r>
              <a:rPr lang="hu-HU" dirty="0" smtClean="0"/>
              <a:t>, </a:t>
            </a:r>
            <a:r>
              <a:rPr lang="hu-HU" dirty="0" err="1" smtClean="0"/>
              <a:t>fatigue</a:t>
            </a:r>
            <a:endParaRPr lang="hu-HU" dirty="0" smtClean="0"/>
          </a:p>
          <a:p>
            <a:r>
              <a:rPr lang="hu-HU" dirty="0" err="1" smtClean="0"/>
              <a:t>intense</a:t>
            </a:r>
            <a:r>
              <a:rPr lang="hu-HU" dirty="0" smtClean="0"/>
              <a:t> </a:t>
            </a:r>
            <a:r>
              <a:rPr lang="hu-HU" dirty="0" err="1" smtClean="0"/>
              <a:t>sadness</a:t>
            </a:r>
            <a:r>
              <a:rPr lang="hu-HU" dirty="0" smtClean="0"/>
              <a:t>, </a:t>
            </a:r>
            <a:r>
              <a:rPr lang="hu-HU" dirty="0" err="1" smtClean="0"/>
              <a:t>despair</a:t>
            </a:r>
            <a:endParaRPr lang="hu-HU" dirty="0" smtClean="0"/>
          </a:p>
          <a:p>
            <a:r>
              <a:rPr lang="hu-HU" dirty="0" err="1" smtClean="0"/>
              <a:t>pessimistic</a:t>
            </a:r>
            <a:r>
              <a:rPr lang="hu-HU" dirty="0" smtClean="0"/>
              <a:t> </a:t>
            </a:r>
            <a:r>
              <a:rPr lang="hu-HU" dirty="0" err="1" smtClean="0"/>
              <a:t>worry</a:t>
            </a:r>
            <a:endParaRPr lang="hu-HU" dirty="0" smtClean="0"/>
          </a:p>
          <a:p>
            <a:r>
              <a:rPr lang="hu-HU" dirty="0" err="1" smtClean="0"/>
              <a:t>lack</a:t>
            </a:r>
            <a:r>
              <a:rPr lang="hu-HU" dirty="0" smtClean="0"/>
              <a:t> of </a:t>
            </a:r>
            <a:r>
              <a:rPr lang="hu-HU" dirty="0" err="1" smtClean="0"/>
              <a:t>pleasure</a:t>
            </a:r>
            <a:endParaRPr lang="hu-HU" dirty="0" smtClean="0"/>
          </a:p>
          <a:p>
            <a:r>
              <a:rPr lang="hu-HU" dirty="0" err="1" smtClean="0"/>
              <a:t>self-deprecation</a:t>
            </a:r>
            <a:endParaRPr lang="hu-HU" dirty="0" smtClean="0"/>
          </a:p>
          <a:p>
            <a:r>
              <a:rPr lang="hu-HU" dirty="0" err="1" smtClean="0"/>
              <a:t>variable</a:t>
            </a:r>
            <a:r>
              <a:rPr lang="hu-HU" dirty="0" smtClean="0"/>
              <a:t> </a:t>
            </a:r>
            <a:r>
              <a:rPr lang="hu-HU" dirty="0" err="1" smtClean="0"/>
              <a:t>agitation</a:t>
            </a:r>
            <a:r>
              <a:rPr lang="hu-HU" dirty="0" smtClean="0"/>
              <a:t>/</a:t>
            </a:r>
            <a:r>
              <a:rPr lang="hu-HU" dirty="0" err="1" smtClean="0"/>
              <a:t>motoric</a:t>
            </a:r>
            <a:r>
              <a:rPr lang="hu-HU" dirty="0" smtClean="0"/>
              <a:t> </a:t>
            </a:r>
            <a:r>
              <a:rPr lang="hu-HU" dirty="0" err="1" smtClean="0"/>
              <a:t>retardation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7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4552"/>
            <a:ext cx="6192688" cy="6629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036" y="1610753"/>
            <a:ext cx="2334939" cy="3266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7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err="1" smtClean="0">
                <a:solidFill>
                  <a:schemeClr val="accent1"/>
                </a:solidFill>
              </a:rPr>
              <a:t>relatively</a:t>
            </a:r>
            <a:r>
              <a:rPr lang="hu-HU" sz="3200" dirty="0" smtClean="0">
                <a:solidFill>
                  <a:schemeClr val="accent1"/>
                </a:solidFill>
              </a:rPr>
              <a:t> </a:t>
            </a:r>
            <a:r>
              <a:rPr lang="hu-HU" sz="3200" dirty="0" err="1" smtClean="0">
                <a:solidFill>
                  <a:schemeClr val="accent1"/>
                </a:solidFill>
              </a:rPr>
              <a:t>new</a:t>
            </a:r>
            <a:r>
              <a:rPr lang="hu-HU" sz="3200" dirty="0" smtClean="0">
                <a:solidFill>
                  <a:schemeClr val="accent1"/>
                </a:solidFill>
              </a:rPr>
              <a:t> </a:t>
            </a:r>
            <a:r>
              <a:rPr lang="hu-HU" sz="3200" dirty="0" err="1" smtClean="0">
                <a:solidFill>
                  <a:schemeClr val="accent1"/>
                </a:solidFill>
              </a:rPr>
              <a:t>antidepressants</a:t>
            </a:r>
            <a:endParaRPr lang="en-GB" sz="3200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9416"/>
            <a:ext cx="7920880" cy="4846320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sz="2800" b="1" dirty="0" err="1" smtClean="0"/>
              <a:t>vilazodone</a:t>
            </a:r>
            <a:r>
              <a:rPr lang="hu-HU" b="1" dirty="0" smtClean="0"/>
              <a:t> (</a:t>
            </a:r>
            <a:r>
              <a:rPr lang="hu-HU" b="1" dirty="0" err="1" smtClean="0"/>
              <a:t>Viibryd</a:t>
            </a:r>
            <a:r>
              <a:rPr lang="hu-HU" b="1" dirty="0" smtClean="0"/>
              <a:t> R)  (Merck)</a:t>
            </a:r>
            <a:r>
              <a:rPr lang="hu-HU" u="sng" dirty="0" smtClean="0">
                <a:hlinkClick r:id="rId2" tooltip="Merck KGaA"/>
              </a:rPr>
              <a:t> </a:t>
            </a:r>
            <a:r>
              <a:rPr lang="hu-HU" u="sng" dirty="0" smtClean="0"/>
              <a:t>                                 </a:t>
            </a:r>
            <a:r>
              <a:rPr lang="hu-HU" dirty="0" err="1" smtClean="0"/>
              <a:t>unique</a:t>
            </a:r>
            <a:r>
              <a:rPr lang="hu-HU" dirty="0" smtClean="0"/>
              <a:t> </a:t>
            </a:r>
            <a:r>
              <a:rPr lang="hu-HU" dirty="0" err="1" smtClean="0"/>
              <a:t>antidepr</a:t>
            </a:r>
            <a:r>
              <a:rPr lang="hu-HU" dirty="0" smtClean="0"/>
              <a:t>. (no </a:t>
            </a:r>
            <a:r>
              <a:rPr lang="hu-HU" dirty="0" err="1" smtClean="0"/>
              <a:t>weight</a:t>
            </a:r>
            <a:r>
              <a:rPr lang="hu-HU" dirty="0" smtClean="0"/>
              <a:t> </a:t>
            </a:r>
            <a:r>
              <a:rPr lang="hu-HU" dirty="0" err="1" smtClean="0"/>
              <a:t>gain</a:t>
            </a:r>
            <a:r>
              <a:rPr lang="hu-HU" dirty="0" smtClean="0"/>
              <a:t>, </a:t>
            </a:r>
            <a:r>
              <a:rPr lang="hu-HU" dirty="0" err="1" smtClean="0"/>
              <a:t>no</a:t>
            </a:r>
            <a:r>
              <a:rPr lang="hu-HU" dirty="0" smtClean="0"/>
              <a:t> </a:t>
            </a:r>
            <a:r>
              <a:rPr lang="hu-HU" dirty="0" err="1" smtClean="0"/>
              <a:t>sexual</a:t>
            </a:r>
            <a:r>
              <a:rPr lang="hu-HU" dirty="0"/>
              <a:t> </a:t>
            </a:r>
            <a:r>
              <a:rPr lang="hu-HU" dirty="0" err="1" smtClean="0"/>
              <a:t>dysf</a:t>
            </a:r>
            <a:r>
              <a:rPr lang="hu-HU" dirty="0" smtClean="0"/>
              <a:t>.)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SE </a:t>
            </a:r>
            <a:r>
              <a:rPr lang="hu-HU" dirty="0" err="1" smtClean="0"/>
              <a:t>reuptake</a:t>
            </a:r>
            <a:r>
              <a:rPr lang="hu-HU" dirty="0" smtClean="0"/>
              <a:t> inhibitor </a:t>
            </a:r>
            <a:r>
              <a:rPr lang="hu-HU" sz="2400" i="1" dirty="0" err="1" smtClean="0"/>
              <a:t>but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also</a:t>
            </a:r>
            <a:r>
              <a:rPr lang="hu-HU" sz="2400" i="1" dirty="0" smtClean="0"/>
              <a:t> </a:t>
            </a:r>
            <a:r>
              <a:rPr lang="hu-HU" sz="2400" dirty="0" smtClean="0"/>
              <a:t>                                                 </a:t>
            </a:r>
            <a:r>
              <a:rPr lang="hu-HU" dirty="0"/>
              <a:t>	</a:t>
            </a:r>
            <a:r>
              <a:rPr lang="hu-HU" dirty="0" smtClean="0"/>
              <a:t>5-HT</a:t>
            </a:r>
            <a:r>
              <a:rPr lang="hu-HU" sz="2000" dirty="0" smtClean="0"/>
              <a:t>1A</a:t>
            </a:r>
            <a:r>
              <a:rPr lang="hu-HU" dirty="0" smtClean="0"/>
              <a:t> </a:t>
            </a:r>
            <a:r>
              <a:rPr lang="hu-HU" dirty="0" err="1" smtClean="0"/>
              <a:t>partial</a:t>
            </a:r>
            <a:r>
              <a:rPr lang="hu-HU" dirty="0" smtClean="0"/>
              <a:t> </a:t>
            </a:r>
            <a:r>
              <a:rPr lang="hu-HU" dirty="0" err="1" smtClean="0"/>
              <a:t>agonist</a:t>
            </a:r>
            <a:endParaRPr lang="hu-HU" dirty="0" smtClean="0"/>
          </a:p>
          <a:p>
            <a:endParaRPr lang="hu-HU" b="1" dirty="0" smtClean="0"/>
          </a:p>
          <a:p>
            <a:r>
              <a:rPr lang="hu-HU" b="1" dirty="0" err="1" smtClean="0"/>
              <a:t>duloxetine</a:t>
            </a:r>
            <a:r>
              <a:rPr lang="hu-HU" b="1" dirty="0" smtClean="0"/>
              <a:t> (</a:t>
            </a:r>
            <a:r>
              <a:rPr lang="hu-HU" b="1" dirty="0" err="1" smtClean="0"/>
              <a:t>Cymbalta</a:t>
            </a:r>
            <a:r>
              <a:rPr lang="hu-HU" b="1" dirty="0" smtClean="0"/>
              <a:t> R) </a:t>
            </a:r>
            <a:r>
              <a:rPr lang="hu-HU" b="1" dirty="0" err="1" smtClean="0"/>
              <a:t>Eli</a:t>
            </a:r>
            <a:r>
              <a:rPr lang="hu-HU" b="1" dirty="0" smtClean="0"/>
              <a:t> </a:t>
            </a:r>
            <a:r>
              <a:rPr lang="hu-HU" b="1" dirty="0" err="1" smtClean="0"/>
              <a:t>Lilly</a:t>
            </a:r>
            <a:r>
              <a:rPr lang="hu-HU" b="1" dirty="0" smtClean="0"/>
              <a:t>                            </a:t>
            </a:r>
            <a:r>
              <a:rPr lang="hu-HU" dirty="0" smtClean="0"/>
              <a:t>SNRI </a:t>
            </a:r>
            <a:r>
              <a:rPr lang="hu-HU" dirty="0" err="1" smtClean="0"/>
              <a:t>reuptake</a:t>
            </a:r>
            <a:r>
              <a:rPr lang="hu-HU" dirty="0" smtClean="0"/>
              <a:t> inhibitor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ind.: </a:t>
            </a:r>
            <a:r>
              <a:rPr lang="hu-HU" dirty="0" err="1" smtClean="0"/>
              <a:t>depression</a:t>
            </a:r>
            <a:r>
              <a:rPr lang="hu-HU" dirty="0" smtClean="0"/>
              <a:t>/</a:t>
            </a:r>
            <a:r>
              <a:rPr lang="hu-HU" dirty="0" err="1" smtClean="0"/>
              <a:t>neuropathic</a:t>
            </a:r>
            <a:r>
              <a:rPr lang="hu-HU" dirty="0" smtClean="0"/>
              <a:t> </a:t>
            </a:r>
            <a:r>
              <a:rPr lang="hu-HU" dirty="0" err="1" smtClean="0"/>
              <a:t>pain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„</a:t>
            </a:r>
            <a:r>
              <a:rPr lang="hu-HU" dirty="0" err="1" smtClean="0"/>
              <a:t>top-selling</a:t>
            </a:r>
            <a:r>
              <a:rPr lang="hu-HU" dirty="0" smtClean="0"/>
              <a:t>/most </a:t>
            </a:r>
            <a:r>
              <a:rPr lang="hu-HU" dirty="0" err="1" smtClean="0"/>
              <a:t>popular</a:t>
            </a:r>
            <a:r>
              <a:rPr lang="hu-HU" dirty="0" smtClean="0"/>
              <a:t> </a:t>
            </a:r>
            <a:r>
              <a:rPr lang="hu-HU" dirty="0" err="1" smtClean="0"/>
              <a:t>antidepressant</a:t>
            </a:r>
            <a:r>
              <a:rPr lang="hu-HU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4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>
                <a:solidFill>
                  <a:schemeClr val="accent1"/>
                </a:solidFill>
              </a:rPr>
              <a:t>brand-new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antidepressants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 fontScale="47500" lnSpcReduction="20000"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sz="5900" b="1" dirty="0" err="1" smtClean="0"/>
              <a:t>levomilnacipram</a:t>
            </a:r>
            <a:r>
              <a:rPr lang="hu-HU" sz="5900" b="1" dirty="0" smtClean="0"/>
              <a:t> (</a:t>
            </a:r>
            <a:r>
              <a:rPr lang="hu-HU" sz="5900" b="1" dirty="0" err="1" smtClean="0"/>
              <a:t>Fetzima</a:t>
            </a:r>
            <a:r>
              <a:rPr lang="hu-HU" sz="5900" dirty="0" smtClean="0"/>
              <a:t>) </a:t>
            </a:r>
            <a:r>
              <a:rPr lang="hu-HU" sz="3800" dirty="0" smtClean="0"/>
              <a:t>/SNRI/ Pierre </a:t>
            </a:r>
            <a:r>
              <a:rPr lang="hu-HU" sz="3800" dirty="0" err="1" smtClean="0"/>
              <a:t>Fabre</a:t>
            </a:r>
            <a:r>
              <a:rPr lang="hu-HU" sz="3800" dirty="0" smtClean="0"/>
              <a:t> Group</a:t>
            </a:r>
            <a:r>
              <a:rPr lang="en-US" sz="3800" dirty="0" smtClean="0">
                <a:hlinkClick r:id="rId2" tooltip="Forest Laboratories"/>
              </a:rPr>
              <a:t> </a:t>
            </a:r>
            <a:endParaRPr lang="hu-HU" sz="3800" dirty="0" smtClean="0"/>
          </a:p>
          <a:p>
            <a:pPr marL="0" indent="0">
              <a:buNone/>
            </a:pPr>
            <a:endParaRPr lang="hu-HU" sz="3800" dirty="0"/>
          </a:p>
          <a:p>
            <a:pPr marL="0" indent="0">
              <a:buNone/>
            </a:pPr>
            <a:r>
              <a:rPr lang="hu-HU" sz="5100" dirty="0" err="1" smtClean="0"/>
              <a:t>improved</a:t>
            </a:r>
            <a:r>
              <a:rPr lang="hu-HU" sz="5100" dirty="0" smtClean="0"/>
              <a:t> version of </a:t>
            </a:r>
            <a:r>
              <a:rPr lang="hu-HU" sz="5100" dirty="0" err="1" smtClean="0"/>
              <a:t>milnacipram</a:t>
            </a:r>
            <a:endParaRPr lang="hu-HU" sz="5100" dirty="0" smtClean="0"/>
          </a:p>
          <a:p>
            <a:pPr marL="0" indent="0">
              <a:buNone/>
            </a:pPr>
            <a:r>
              <a:rPr lang="hu-HU" sz="5100" dirty="0" smtClean="0"/>
              <a:t>   (</a:t>
            </a:r>
            <a:r>
              <a:rPr lang="hu-HU" sz="5100" dirty="0" err="1" smtClean="0"/>
              <a:t>levo</a:t>
            </a:r>
            <a:r>
              <a:rPr lang="hu-HU" sz="5100" dirty="0" smtClean="0"/>
              <a:t> </a:t>
            </a:r>
            <a:r>
              <a:rPr lang="hu-HU" sz="5100" dirty="0" err="1" smtClean="0"/>
              <a:t>stereoisomer</a:t>
            </a:r>
            <a:r>
              <a:rPr lang="hu-HU" sz="5100" dirty="0" smtClean="0"/>
              <a:t>)</a:t>
            </a:r>
          </a:p>
          <a:p>
            <a:pPr marL="0" indent="0">
              <a:buNone/>
            </a:pPr>
            <a:r>
              <a:rPr lang="hu-HU" sz="5100" dirty="0" smtClean="0"/>
              <a:t>   </a:t>
            </a:r>
            <a:r>
              <a:rPr lang="hu-HU" sz="5100" dirty="0" err="1" smtClean="0"/>
              <a:t>reuptake</a:t>
            </a:r>
            <a:r>
              <a:rPr lang="hu-HU" sz="5100" dirty="0" smtClean="0"/>
              <a:t> inhibitor: NA &gt; SE</a:t>
            </a:r>
          </a:p>
          <a:p>
            <a:pPr lvl="0"/>
            <a:endParaRPr lang="hu-HU" sz="5100" dirty="0" smtClean="0"/>
          </a:p>
          <a:p>
            <a:pPr lvl="0"/>
            <a:r>
              <a:rPr lang="hu-HU" sz="3800" i="1" dirty="0" smtClean="0"/>
              <a:t>New </a:t>
            </a:r>
            <a:r>
              <a:rPr lang="hu-HU" sz="3800" i="1" dirty="0" err="1" smtClean="0"/>
              <a:t>informations</a:t>
            </a:r>
            <a:r>
              <a:rPr lang="hu-HU" sz="3800" i="1" dirty="0" smtClean="0"/>
              <a:t>:</a:t>
            </a:r>
          </a:p>
          <a:p>
            <a:pPr lvl="0"/>
            <a:endParaRPr lang="hu-HU" sz="2900" i="1" dirty="0" smtClean="0"/>
          </a:p>
          <a:p>
            <a:pPr lvl="0"/>
            <a:r>
              <a:rPr lang="hu-HU" sz="3800" i="1" dirty="0" err="1" smtClean="0"/>
              <a:t>vomilnacipran</a:t>
            </a:r>
            <a:r>
              <a:rPr lang="hu-HU" sz="3800" i="1" dirty="0" smtClean="0"/>
              <a:t> </a:t>
            </a:r>
            <a:r>
              <a:rPr lang="hu-HU" sz="3800" i="1" dirty="0"/>
              <a:t>is an </a:t>
            </a:r>
            <a:r>
              <a:rPr lang="hu-HU" sz="3800" b="1" i="1" dirty="0" smtClean="0"/>
              <a:t>NMDA ( N- </a:t>
            </a:r>
            <a:r>
              <a:rPr lang="hu-HU" sz="3800" b="1" i="1" dirty="0" err="1" smtClean="0"/>
              <a:t>methyl</a:t>
            </a:r>
            <a:r>
              <a:rPr lang="hu-HU" sz="3800" b="1" i="1" dirty="0" smtClean="0"/>
              <a:t> D- </a:t>
            </a:r>
            <a:r>
              <a:rPr lang="hu-HU" sz="3800" b="1" i="1" dirty="0" err="1" smtClean="0"/>
              <a:t>Aspatrat</a:t>
            </a:r>
            <a:r>
              <a:rPr lang="hu-HU" sz="3800" b="1" i="1" dirty="0" smtClean="0"/>
              <a:t>)</a:t>
            </a:r>
            <a:r>
              <a:rPr lang="hu-HU" sz="3800" i="1" dirty="0" smtClean="0"/>
              <a:t>receptor </a:t>
            </a:r>
            <a:r>
              <a:rPr lang="hu-HU" sz="3800" i="1" dirty="0" err="1" smtClean="0"/>
              <a:t>antagonist</a:t>
            </a:r>
            <a:r>
              <a:rPr lang="hu-HU" sz="3800" i="1" dirty="0"/>
              <a:t> </a:t>
            </a:r>
            <a:r>
              <a:rPr lang="hu-HU" sz="3800" i="1" dirty="0" err="1"/>
              <a:t>at</a:t>
            </a:r>
            <a:r>
              <a:rPr lang="hu-HU" sz="3800" i="1" dirty="0"/>
              <a:t> </a:t>
            </a:r>
            <a:r>
              <a:rPr lang="hu-HU" sz="3800" i="1" dirty="0" err="1"/>
              <a:t>high</a:t>
            </a:r>
            <a:r>
              <a:rPr lang="hu-HU" sz="3800" i="1" dirty="0"/>
              <a:t> </a:t>
            </a:r>
            <a:r>
              <a:rPr lang="hu-HU" sz="3800" i="1" dirty="0" err="1" smtClean="0"/>
              <a:t>concentrations</a:t>
            </a:r>
            <a:r>
              <a:rPr lang="hu-HU" sz="3800" i="1" dirty="0" smtClean="0"/>
              <a:t>.</a:t>
            </a:r>
            <a:r>
              <a:rPr lang="hu-HU" sz="3800" i="1" baseline="30000" dirty="0" smtClean="0">
                <a:hlinkClick r:id="rId3"/>
              </a:rPr>
              <a:t>]</a:t>
            </a:r>
            <a:endParaRPr lang="hu-HU" sz="3800" i="1" dirty="0"/>
          </a:p>
          <a:p>
            <a:pPr lvl="0"/>
            <a:r>
              <a:rPr lang="hu-HU" sz="3800" i="1" dirty="0" err="1" smtClean="0"/>
              <a:t>Levomilnacipran</a:t>
            </a:r>
            <a:r>
              <a:rPr lang="hu-HU" sz="3800" i="1" dirty="0" smtClean="0"/>
              <a:t> </a:t>
            </a:r>
            <a:r>
              <a:rPr lang="hu-HU" sz="3800" i="1" dirty="0"/>
              <a:t>has </a:t>
            </a:r>
            <a:r>
              <a:rPr lang="hu-HU" sz="3800" i="1" dirty="0" err="1"/>
              <a:t>recently</a:t>
            </a:r>
            <a:r>
              <a:rPr lang="hu-HU" sz="3800" i="1" dirty="0"/>
              <a:t> </a:t>
            </a:r>
            <a:r>
              <a:rPr lang="hu-HU" sz="3800" i="1" dirty="0" err="1"/>
              <a:t>been</a:t>
            </a:r>
            <a:r>
              <a:rPr lang="hu-HU" sz="3800" i="1" dirty="0"/>
              <a:t> </a:t>
            </a:r>
            <a:r>
              <a:rPr lang="hu-HU" sz="3800" i="1" dirty="0" err="1"/>
              <a:t>found</a:t>
            </a:r>
            <a:r>
              <a:rPr lang="hu-HU" sz="3800" i="1" dirty="0"/>
              <a:t> </a:t>
            </a:r>
            <a:r>
              <a:rPr lang="hu-HU" sz="3800" i="1" dirty="0" err="1"/>
              <a:t>to</a:t>
            </a:r>
            <a:r>
              <a:rPr lang="hu-HU" sz="3800" i="1" dirty="0"/>
              <a:t> </a:t>
            </a:r>
            <a:r>
              <a:rPr lang="hu-HU" sz="3800" i="1" dirty="0" err="1"/>
              <a:t>act</a:t>
            </a:r>
            <a:r>
              <a:rPr lang="hu-HU" sz="3800" i="1" dirty="0"/>
              <a:t> </a:t>
            </a:r>
            <a:r>
              <a:rPr lang="hu-HU" sz="3800" i="1" dirty="0" err="1"/>
              <a:t>as</a:t>
            </a:r>
            <a:r>
              <a:rPr lang="hu-HU" sz="3800" i="1" dirty="0"/>
              <a:t> </a:t>
            </a:r>
            <a:r>
              <a:rPr lang="hu-HU" sz="3800" i="1" dirty="0" smtClean="0"/>
              <a:t>an inhibitor of </a:t>
            </a:r>
            <a:r>
              <a:rPr lang="hu-HU" sz="3800" i="1" dirty="0" err="1" smtClean="0"/>
              <a:t>beta</a:t>
            </a:r>
            <a:r>
              <a:rPr lang="hu-HU" sz="3800" i="1" dirty="0" smtClean="0"/>
              <a:t> </a:t>
            </a:r>
            <a:r>
              <a:rPr lang="hu-HU" sz="3800" i="1" dirty="0" err="1" smtClean="0"/>
              <a:t>amyloid</a:t>
            </a:r>
            <a:r>
              <a:rPr lang="hu-HU" sz="3800" i="1" dirty="0" smtClean="0"/>
              <a:t> </a:t>
            </a:r>
            <a:r>
              <a:rPr lang="hu-HU" sz="3800" i="1" dirty="0" err="1" smtClean="0"/>
              <a:t>precursor</a:t>
            </a:r>
            <a:r>
              <a:rPr lang="hu-HU" sz="3800" i="1" dirty="0" smtClean="0"/>
              <a:t> protein </a:t>
            </a:r>
            <a:r>
              <a:rPr lang="hu-HU" sz="3800" i="1" dirty="0" err="1" smtClean="0"/>
              <a:t>enzyme</a:t>
            </a:r>
            <a:r>
              <a:rPr lang="hu-HU" sz="3800" i="1" dirty="0"/>
              <a:t> </a:t>
            </a:r>
            <a:r>
              <a:rPr lang="hu-HU" sz="3800" i="1" dirty="0" smtClean="0"/>
              <a:t>of</a:t>
            </a:r>
            <a:r>
              <a:rPr lang="hu-HU" sz="3800" i="1" dirty="0" smtClean="0">
                <a:hlinkClick r:id="rId4" tooltip="Beta-secretase 1"/>
              </a:rPr>
              <a:t>1</a:t>
            </a:r>
            <a:r>
              <a:rPr lang="hu-HU" sz="3800" i="1" dirty="0"/>
              <a:t> (BACE-1), </a:t>
            </a:r>
            <a:r>
              <a:rPr lang="hu-HU" sz="3800" i="1" dirty="0" err="1"/>
              <a:t>which</a:t>
            </a:r>
            <a:r>
              <a:rPr lang="hu-HU" sz="3800" i="1" dirty="0"/>
              <a:t> is </a:t>
            </a:r>
            <a:r>
              <a:rPr lang="hu-HU" sz="3800" i="1" dirty="0" err="1"/>
              <a:t>responsible</a:t>
            </a:r>
            <a:r>
              <a:rPr lang="hu-HU" sz="3800" i="1" dirty="0"/>
              <a:t> </a:t>
            </a:r>
            <a:r>
              <a:rPr lang="hu-HU" sz="3800" i="1" dirty="0" err="1" smtClean="0"/>
              <a:t>for</a:t>
            </a:r>
            <a:r>
              <a:rPr lang="hu-HU" sz="3800" i="1" dirty="0" smtClean="0"/>
              <a:t> B </a:t>
            </a:r>
            <a:r>
              <a:rPr lang="hu-HU" sz="3800" i="1" dirty="0" err="1" smtClean="0"/>
              <a:t>amyloid</a:t>
            </a:r>
            <a:r>
              <a:rPr lang="hu-HU" sz="3800" i="1" dirty="0" smtClean="0"/>
              <a:t> </a:t>
            </a:r>
            <a:r>
              <a:rPr lang="hu-HU" sz="3800" i="1" dirty="0" err="1" smtClean="0"/>
              <a:t>plaque</a:t>
            </a:r>
            <a:r>
              <a:rPr lang="hu-HU" sz="3800" i="1" dirty="0" smtClean="0"/>
              <a:t> </a:t>
            </a:r>
            <a:r>
              <a:rPr lang="hu-HU" sz="3800" i="1" dirty="0" err="1"/>
              <a:t>formation</a:t>
            </a:r>
            <a:r>
              <a:rPr lang="hu-HU" sz="3800" i="1" dirty="0"/>
              <a:t>, and hence </a:t>
            </a:r>
            <a:r>
              <a:rPr lang="hu-HU" sz="3800" i="1" dirty="0" err="1"/>
              <a:t>may</a:t>
            </a:r>
            <a:r>
              <a:rPr lang="hu-HU" sz="3800" i="1" dirty="0"/>
              <a:t> be a </a:t>
            </a:r>
            <a:r>
              <a:rPr lang="hu-HU" sz="3800" i="1" dirty="0" err="1"/>
              <a:t>potentially</a:t>
            </a:r>
            <a:r>
              <a:rPr lang="hu-HU" sz="3800" i="1" dirty="0"/>
              <a:t> </a:t>
            </a:r>
            <a:r>
              <a:rPr lang="hu-HU" sz="3800" i="1" dirty="0" err="1"/>
              <a:t>useful</a:t>
            </a:r>
            <a:r>
              <a:rPr lang="hu-HU" sz="3800" i="1" dirty="0"/>
              <a:t> </a:t>
            </a:r>
            <a:r>
              <a:rPr lang="hu-HU" sz="3800" i="1" dirty="0" err="1"/>
              <a:t>drug</a:t>
            </a:r>
            <a:r>
              <a:rPr lang="hu-HU" sz="3800" i="1" dirty="0"/>
              <a:t> </a:t>
            </a:r>
            <a:r>
              <a:rPr lang="hu-HU" sz="3800" i="1" dirty="0" err="1"/>
              <a:t>in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treatment</a:t>
            </a:r>
            <a:r>
              <a:rPr lang="hu-HU" sz="3800" i="1" dirty="0"/>
              <a:t> </a:t>
            </a:r>
            <a:r>
              <a:rPr lang="hu-HU" sz="3800" i="1" dirty="0" smtClean="0"/>
              <a:t>of</a:t>
            </a:r>
            <a:r>
              <a:rPr lang="hu-HU" sz="3800" i="1" baseline="30000" dirty="0" smtClean="0">
                <a:hlinkClick r:id="rId5"/>
              </a:rPr>
              <a:t>1</a:t>
            </a:r>
            <a:r>
              <a:rPr lang="hu-HU" sz="3800" b="1" i="1" dirty="0" smtClean="0"/>
              <a:t>Alzheimer </a:t>
            </a:r>
            <a:r>
              <a:rPr lang="hu-HU" sz="3800" b="1" i="1" dirty="0" err="1"/>
              <a:t>disease</a:t>
            </a:r>
            <a:r>
              <a:rPr lang="hu-HU" sz="3800" b="1" i="1" dirty="0"/>
              <a:t>.</a:t>
            </a:r>
            <a:r>
              <a:rPr lang="hu-HU" sz="3800" b="1" i="1" baseline="30000" dirty="0">
                <a:hlinkClick r:id="rId5"/>
              </a:rPr>
              <a:t>[</a:t>
            </a:r>
            <a:r>
              <a:rPr lang="hu-HU" sz="3800" i="1" baseline="30000" dirty="0" smtClean="0">
                <a:hlinkClick r:id="rId5"/>
              </a:rPr>
              <a:t>3</a:t>
            </a:r>
            <a:r>
              <a:rPr lang="hu-HU" sz="3800" i="1" baseline="30000" dirty="0">
                <a:hlinkClick r:id="rId5"/>
              </a:rPr>
              <a:t>]</a:t>
            </a:r>
            <a:endParaRPr lang="hu-HU" sz="3800" i="1" dirty="0"/>
          </a:p>
          <a:p>
            <a:pPr fontAlgn="base"/>
            <a:r>
              <a:rPr lang="hu-HU" sz="3800" i="1" dirty="0"/>
              <a:t> 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4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err="1">
                <a:solidFill>
                  <a:schemeClr val="accent1"/>
                </a:solidFill>
              </a:rPr>
              <a:t>brand-new</a:t>
            </a:r>
            <a:r>
              <a:rPr lang="hu-HU" sz="3600" dirty="0">
                <a:solidFill>
                  <a:schemeClr val="accent1"/>
                </a:solidFill>
              </a:rPr>
              <a:t> </a:t>
            </a:r>
            <a:r>
              <a:rPr lang="hu-HU" sz="3600" dirty="0" err="1">
                <a:solidFill>
                  <a:schemeClr val="accent1"/>
                </a:solidFill>
              </a:rPr>
              <a:t>antidepressants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sz="2800" b="1" dirty="0" err="1" smtClean="0"/>
              <a:t>vortioxetine</a:t>
            </a:r>
            <a:r>
              <a:rPr lang="hu-HU" b="1" dirty="0" smtClean="0"/>
              <a:t> </a:t>
            </a:r>
            <a:r>
              <a:rPr lang="hu-HU" b="1" dirty="0"/>
              <a:t>(</a:t>
            </a:r>
            <a:r>
              <a:rPr lang="hu-HU" b="1" dirty="0" err="1" smtClean="0"/>
              <a:t>Brintellix</a:t>
            </a:r>
            <a:r>
              <a:rPr lang="hu-HU" b="1" dirty="0" smtClean="0"/>
              <a:t> R) </a:t>
            </a:r>
            <a:r>
              <a:rPr lang="hu-HU" sz="2400" b="1" dirty="0" err="1" smtClean="0"/>
              <a:t>Lundbeck</a:t>
            </a:r>
            <a:r>
              <a:rPr lang="hu-HU" sz="2400" b="1" dirty="0" smtClean="0"/>
              <a:t>/</a:t>
            </a:r>
            <a:r>
              <a:rPr lang="hu-HU" sz="2400" b="1" dirty="0" err="1" smtClean="0"/>
              <a:t>Takeda</a:t>
            </a:r>
            <a:endParaRPr lang="hu-HU" sz="24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SMS </a:t>
            </a:r>
            <a:r>
              <a:rPr lang="hu-HU" dirty="0"/>
              <a:t>(</a:t>
            </a:r>
            <a:r>
              <a:rPr lang="hu-HU" dirty="0" err="1"/>
              <a:t>serotonine</a:t>
            </a:r>
            <a:r>
              <a:rPr lang="hu-HU" dirty="0"/>
              <a:t> </a:t>
            </a:r>
            <a:r>
              <a:rPr lang="hu-HU" dirty="0" err="1"/>
              <a:t>modulation</a:t>
            </a:r>
            <a:r>
              <a:rPr lang="hu-HU" dirty="0"/>
              <a:t> and </a:t>
            </a:r>
            <a:r>
              <a:rPr lang="hu-HU" dirty="0" err="1"/>
              <a:t>stimulation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 smtClean="0"/>
              <a:t>ind</a:t>
            </a:r>
            <a:r>
              <a:rPr lang="hu-HU" dirty="0"/>
              <a:t>.: major </a:t>
            </a:r>
            <a:r>
              <a:rPr lang="hu-HU" dirty="0" err="1"/>
              <a:t>depression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        </a:t>
            </a:r>
            <a:r>
              <a:rPr lang="hu-HU" dirty="0" err="1" smtClean="0"/>
              <a:t>various</a:t>
            </a:r>
            <a:r>
              <a:rPr lang="hu-HU" dirty="0" smtClean="0"/>
              <a:t> </a:t>
            </a:r>
            <a:r>
              <a:rPr lang="hu-HU" dirty="0" err="1"/>
              <a:t>anxiety</a:t>
            </a:r>
            <a:r>
              <a:rPr lang="hu-HU" dirty="0"/>
              <a:t> </a:t>
            </a:r>
            <a:r>
              <a:rPr lang="hu-HU" dirty="0" err="1"/>
              <a:t>disorders</a:t>
            </a:r>
            <a:r>
              <a:rPr lang="hu-HU" dirty="0"/>
              <a:t> (?)</a:t>
            </a:r>
          </a:p>
          <a:p>
            <a:pPr marL="0" indent="0">
              <a:buNone/>
            </a:pPr>
            <a:r>
              <a:rPr lang="hu-HU" dirty="0" err="1" smtClean="0"/>
              <a:t>side-effects</a:t>
            </a:r>
            <a:r>
              <a:rPr lang="hu-HU" dirty="0"/>
              <a:t>: </a:t>
            </a:r>
            <a:r>
              <a:rPr lang="hu-HU" dirty="0" err="1"/>
              <a:t>nausea</a:t>
            </a:r>
            <a:r>
              <a:rPr lang="hu-HU" dirty="0"/>
              <a:t>, </a:t>
            </a:r>
            <a:r>
              <a:rPr lang="hu-HU" dirty="0" err="1"/>
              <a:t>sexual</a:t>
            </a:r>
            <a:r>
              <a:rPr lang="hu-HU" dirty="0"/>
              <a:t> </a:t>
            </a:r>
            <a:r>
              <a:rPr lang="hu-HU" dirty="0" err="1"/>
              <a:t>dysfunction</a:t>
            </a:r>
            <a:r>
              <a:rPr lang="hu-HU" dirty="0"/>
              <a:t>, </a:t>
            </a:r>
            <a:r>
              <a:rPr lang="hu-HU" dirty="0" err="1"/>
              <a:t>dizziness</a:t>
            </a:r>
            <a:endParaRPr lang="en-GB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8361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err="1" smtClean="0">
                <a:solidFill>
                  <a:schemeClr val="accent1"/>
                </a:solidFill>
              </a:rPr>
              <a:t>newest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antidepressants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in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developement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 fontScale="85000" lnSpcReduction="10000"/>
          </a:bodyPr>
          <a:lstStyle/>
          <a:p>
            <a:endParaRPr lang="hu-HU" dirty="0" smtClean="0"/>
          </a:p>
          <a:p>
            <a:r>
              <a:rPr lang="hu-HU" sz="3000" b="1" dirty="0" smtClean="0"/>
              <a:t>SNDRI (</a:t>
            </a:r>
            <a:r>
              <a:rPr lang="hu-HU" sz="3000" b="1" dirty="0" err="1" smtClean="0"/>
              <a:t>triple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reuptake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inhibitors</a:t>
            </a:r>
            <a:r>
              <a:rPr lang="hu-HU" sz="3000" b="1" dirty="0" smtClean="0"/>
              <a:t>) SE/NA/DA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i="1" dirty="0" err="1" smtClean="0"/>
              <a:t>It</a:t>
            </a:r>
            <a:r>
              <a:rPr lang="hu-HU" sz="2400" i="1" dirty="0" smtClean="0"/>
              <a:t> </a:t>
            </a:r>
            <a:r>
              <a:rPr lang="hu-HU" sz="2400" i="1" dirty="0"/>
              <a:t>is </a:t>
            </a:r>
            <a:r>
              <a:rPr lang="hu-HU" sz="2400" i="1" dirty="0" err="1"/>
              <a:t>plausible</a:t>
            </a:r>
            <a:r>
              <a:rPr lang="hu-HU" sz="2400" i="1" dirty="0"/>
              <a:t> </a:t>
            </a:r>
            <a:r>
              <a:rPr lang="hu-HU" sz="2400" i="1" dirty="0" err="1"/>
              <a:t>that</a:t>
            </a:r>
            <a:r>
              <a:rPr lang="hu-HU" sz="2400" i="1" dirty="0"/>
              <a:t> </a:t>
            </a:r>
            <a:r>
              <a:rPr lang="hu-HU" sz="2400" i="1" dirty="0" err="1"/>
              <a:t>triple</a:t>
            </a:r>
            <a:r>
              <a:rPr lang="hu-HU" sz="2400" i="1" dirty="0"/>
              <a:t> </a:t>
            </a:r>
            <a:r>
              <a:rPr lang="hu-HU" sz="2400" i="1" dirty="0" err="1"/>
              <a:t>reuptake</a:t>
            </a:r>
            <a:r>
              <a:rPr lang="hu-HU" sz="2400" i="1" dirty="0"/>
              <a:t> </a:t>
            </a:r>
            <a:r>
              <a:rPr lang="hu-HU" sz="2400" i="1" dirty="0" err="1"/>
              <a:t>inhibitors</a:t>
            </a:r>
            <a:r>
              <a:rPr lang="hu-HU" sz="2400" i="1" dirty="0"/>
              <a:t> </a:t>
            </a:r>
            <a:r>
              <a:rPr lang="hu-HU" sz="2400" i="1" dirty="0" err="1"/>
              <a:t>that</a:t>
            </a:r>
            <a:r>
              <a:rPr lang="hu-HU" sz="2400" i="1" dirty="0"/>
              <a:t> </a:t>
            </a:r>
            <a:r>
              <a:rPr lang="hu-HU" sz="2400" i="1" dirty="0" err="1"/>
              <a:t>minimize</a:t>
            </a:r>
            <a:r>
              <a:rPr lang="hu-HU" sz="2400" i="1" dirty="0"/>
              <a:t> </a:t>
            </a:r>
            <a:r>
              <a:rPr lang="hu-HU" sz="2400" i="1" dirty="0" err="1"/>
              <a:t>blockade</a:t>
            </a:r>
            <a:r>
              <a:rPr lang="hu-HU" sz="2400" i="1" dirty="0"/>
              <a:t> </a:t>
            </a:r>
            <a:r>
              <a:rPr lang="hu-HU" sz="2400" i="1" dirty="0" err="1"/>
              <a:t>at</a:t>
            </a:r>
            <a:r>
              <a:rPr lang="hu-HU" sz="2400" i="1" dirty="0"/>
              <a:t> </a:t>
            </a:r>
            <a:r>
              <a:rPr lang="hu-HU" sz="2400" i="1" dirty="0" err="1"/>
              <a:t>histaminergic</a:t>
            </a:r>
            <a:r>
              <a:rPr lang="hu-HU" sz="2400" i="1" dirty="0"/>
              <a:t>, </a:t>
            </a:r>
            <a:r>
              <a:rPr lang="hu-HU" sz="2400" i="1" dirty="0" err="1"/>
              <a:t>cholinergic</a:t>
            </a:r>
            <a:r>
              <a:rPr lang="hu-HU" sz="2400" i="1" dirty="0"/>
              <a:t>, and </a:t>
            </a:r>
            <a:r>
              <a:rPr lang="hu-HU" sz="2400" i="1" dirty="0" err="1"/>
              <a:t>alpha-adrenergic</a:t>
            </a:r>
            <a:r>
              <a:rPr lang="hu-HU" sz="2400" i="1" dirty="0"/>
              <a:t> </a:t>
            </a:r>
            <a:r>
              <a:rPr lang="hu-HU" sz="2400" i="1" dirty="0" err="1"/>
              <a:t>receptors</a:t>
            </a:r>
            <a:r>
              <a:rPr lang="hu-HU" sz="2400" i="1" dirty="0"/>
              <a:t> </a:t>
            </a:r>
            <a:r>
              <a:rPr lang="hu-HU" sz="2400" i="1" dirty="0" err="1"/>
              <a:t>may</a:t>
            </a:r>
            <a:r>
              <a:rPr lang="hu-HU" sz="2400" i="1" dirty="0"/>
              <a:t> </a:t>
            </a:r>
            <a:r>
              <a:rPr lang="hu-HU" sz="2400" i="1" dirty="0" err="1"/>
              <a:t>yield</a:t>
            </a:r>
            <a:r>
              <a:rPr lang="hu-HU" sz="2400" i="1" dirty="0"/>
              <a:t> </a:t>
            </a:r>
            <a:r>
              <a:rPr lang="hu-HU" sz="2400" i="1" dirty="0" err="1"/>
              <a:t>the</a:t>
            </a:r>
            <a:r>
              <a:rPr lang="hu-HU" sz="2400" i="1" dirty="0"/>
              <a:t> most </a:t>
            </a:r>
            <a:r>
              <a:rPr lang="hu-HU" sz="2400" i="1" dirty="0" err="1"/>
              <a:t>favorable</a:t>
            </a:r>
            <a:r>
              <a:rPr lang="hu-HU" sz="2400" i="1" dirty="0"/>
              <a:t> </a:t>
            </a:r>
            <a:r>
              <a:rPr lang="hu-HU" sz="2400" i="1" dirty="0" err="1"/>
              <a:t>tolerability</a:t>
            </a:r>
            <a:r>
              <a:rPr lang="hu-HU" sz="2400" i="1" dirty="0"/>
              <a:t> of </a:t>
            </a:r>
            <a:r>
              <a:rPr lang="hu-HU" sz="2400" i="1" dirty="0" err="1"/>
              <a:t>all</a:t>
            </a:r>
            <a:r>
              <a:rPr lang="hu-HU" sz="2400" i="1" dirty="0"/>
              <a:t> </a:t>
            </a:r>
            <a:r>
              <a:rPr lang="hu-HU" sz="2400" i="1" dirty="0" err="1"/>
              <a:t>antidepressants</a:t>
            </a:r>
            <a:r>
              <a:rPr lang="hu-HU" sz="2400" i="1" dirty="0"/>
              <a:t> </a:t>
            </a:r>
            <a:r>
              <a:rPr lang="hu-HU" sz="2400" i="1" dirty="0" err="1"/>
              <a:t>with</a:t>
            </a:r>
            <a:r>
              <a:rPr lang="hu-HU" sz="2400" i="1" dirty="0"/>
              <a:t> less </a:t>
            </a:r>
            <a:r>
              <a:rPr lang="hu-HU" sz="2400" i="1" dirty="0" err="1"/>
              <a:t>sexual</a:t>
            </a:r>
            <a:r>
              <a:rPr lang="hu-HU" sz="2400" i="1" dirty="0"/>
              <a:t> </a:t>
            </a:r>
            <a:r>
              <a:rPr lang="hu-HU" sz="2400" i="1" dirty="0" err="1" smtClean="0"/>
              <a:t>side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effects</a:t>
            </a:r>
            <a:r>
              <a:rPr lang="hu-HU" sz="2400" i="1" dirty="0" smtClean="0"/>
              <a:t>.  </a:t>
            </a:r>
          </a:p>
          <a:p>
            <a:pPr marL="0" indent="0">
              <a:buNone/>
            </a:pPr>
            <a:r>
              <a:rPr lang="hu-HU" sz="2400" i="1" dirty="0" err="1" smtClean="0"/>
              <a:t>But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the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the</a:t>
            </a:r>
            <a:r>
              <a:rPr lang="hu-HU" sz="2400" i="1" dirty="0" smtClean="0"/>
              <a:t> </a:t>
            </a:r>
            <a:r>
              <a:rPr lang="hu-HU" sz="2400" i="1" dirty="0" err="1"/>
              <a:t>novel</a:t>
            </a:r>
            <a:r>
              <a:rPr lang="hu-HU" sz="2400" i="1" dirty="0"/>
              <a:t> </a:t>
            </a:r>
            <a:r>
              <a:rPr lang="hu-HU" sz="2400" i="1" dirty="0" err="1"/>
              <a:t>triple</a:t>
            </a:r>
            <a:r>
              <a:rPr lang="hu-HU" sz="2400" i="1" dirty="0"/>
              <a:t> </a:t>
            </a:r>
            <a:r>
              <a:rPr lang="hu-HU" sz="2400" i="1" dirty="0" err="1"/>
              <a:t>reuptake</a:t>
            </a:r>
            <a:r>
              <a:rPr lang="hu-HU" sz="2400" i="1" dirty="0"/>
              <a:t> </a:t>
            </a:r>
            <a:r>
              <a:rPr lang="hu-HU" sz="2400" i="1" dirty="0" err="1" smtClean="0"/>
              <a:t>inhibitors</a:t>
            </a:r>
            <a:r>
              <a:rPr lang="hu-HU" sz="2400" i="1" dirty="0" smtClean="0"/>
              <a:t>  </a:t>
            </a:r>
            <a:r>
              <a:rPr lang="hu-HU" sz="2400" i="1" dirty="0" err="1" smtClean="0"/>
              <a:t>have</a:t>
            </a:r>
            <a:r>
              <a:rPr lang="hu-HU" sz="2400" i="1" dirty="0" smtClean="0"/>
              <a:t> </a:t>
            </a:r>
            <a:r>
              <a:rPr lang="hu-HU" sz="2400" i="1" dirty="0" err="1"/>
              <a:t>not</a:t>
            </a:r>
            <a:r>
              <a:rPr lang="hu-HU" sz="2400" i="1" dirty="0"/>
              <a:t> </a:t>
            </a:r>
            <a:r>
              <a:rPr lang="hu-HU" sz="2400" i="1" dirty="0" err="1"/>
              <a:t>been</a:t>
            </a:r>
            <a:r>
              <a:rPr lang="hu-HU" sz="2400" i="1" dirty="0"/>
              <a:t> </a:t>
            </a:r>
            <a:r>
              <a:rPr lang="hu-HU" sz="2400" i="1" dirty="0" err="1"/>
              <a:t>systematically</a:t>
            </a:r>
            <a:r>
              <a:rPr lang="hu-HU" sz="2400" i="1" dirty="0"/>
              <a:t> </a:t>
            </a:r>
            <a:r>
              <a:rPr lang="hu-HU" sz="2400" i="1" dirty="0" err="1"/>
              <a:t>studied</a:t>
            </a:r>
            <a:r>
              <a:rPr lang="hu-HU" sz="2400" i="1" dirty="0"/>
              <a:t> </a:t>
            </a:r>
            <a:r>
              <a:rPr lang="hu-HU" sz="2400" i="1" dirty="0" err="1"/>
              <a:t>regarding</a:t>
            </a:r>
            <a:r>
              <a:rPr lang="hu-HU" sz="2400" i="1" dirty="0"/>
              <a:t> </a:t>
            </a:r>
            <a:r>
              <a:rPr lang="hu-HU" sz="2400" i="1" dirty="0" err="1"/>
              <a:t>its</a:t>
            </a:r>
            <a:r>
              <a:rPr lang="hu-HU" sz="2400" i="1" dirty="0"/>
              <a:t> </a:t>
            </a:r>
            <a:r>
              <a:rPr lang="hu-HU" sz="2400" i="1" dirty="0" err="1"/>
              <a:t>clinical</a:t>
            </a:r>
            <a:r>
              <a:rPr lang="hu-HU" sz="2400" i="1" dirty="0"/>
              <a:t> </a:t>
            </a:r>
            <a:r>
              <a:rPr lang="hu-HU" sz="2400" i="1" dirty="0" err="1"/>
              <a:t>or</a:t>
            </a:r>
            <a:r>
              <a:rPr lang="hu-HU" sz="2400" i="1" dirty="0"/>
              <a:t> </a:t>
            </a:r>
            <a:r>
              <a:rPr lang="hu-HU" sz="2400" i="1" dirty="0" err="1"/>
              <a:t>preclinical</a:t>
            </a:r>
            <a:r>
              <a:rPr lang="hu-HU" sz="2400" i="1" dirty="0"/>
              <a:t> </a:t>
            </a:r>
            <a:r>
              <a:rPr lang="hu-HU" sz="2400" i="1" dirty="0" err="1"/>
              <a:t>antidepressant</a:t>
            </a:r>
            <a:r>
              <a:rPr lang="hu-HU" sz="2400" i="1" dirty="0"/>
              <a:t> </a:t>
            </a:r>
            <a:r>
              <a:rPr lang="hu-HU" sz="2400" i="1" dirty="0" err="1"/>
              <a:t>effects</a:t>
            </a:r>
            <a:r>
              <a:rPr lang="hu-HU" sz="2400" i="1" dirty="0"/>
              <a:t>. </a:t>
            </a:r>
            <a:endParaRPr lang="hu-HU" sz="2400" i="1" dirty="0" smtClean="0"/>
          </a:p>
          <a:p>
            <a:pPr marL="0" indent="0">
              <a:buNone/>
            </a:pPr>
            <a:endParaRPr lang="hu-HU" dirty="0"/>
          </a:p>
          <a:p>
            <a:r>
              <a:rPr lang="hu-HU" sz="3300" b="1" dirty="0" err="1" smtClean="0"/>
              <a:t>Ketamine</a:t>
            </a:r>
            <a:r>
              <a:rPr lang="hu-HU" dirty="0" smtClean="0"/>
              <a:t> (?!) „</a:t>
            </a:r>
            <a:r>
              <a:rPr lang="hu-HU" dirty="0" err="1" smtClean="0"/>
              <a:t>illict</a:t>
            </a:r>
            <a:r>
              <a:rPr lang="hu-HU" dirty="0" smtClean="0"/>
              <a:t>” </a:t>
            </a:r>
            <a:r>
              <a:rPr lang="hu-HU" dirty="0" err="1" smtClean="0"/>
              <a:t>substance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allaviate</a:t>
            </a:r>
            <a:r>
              <a:rPr lang="hu-HU" dirty="0" smtClean="0"/>
              <a:t> </a:t>
            </a:r>
            <a:r>
              <a:rPr lang="hu-HU" dirty="0" err="1" smtClean="0"/>
              <a:t>depression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when</a:t>
            </a:r>
            <a:r>
              <a:rPr lang="hu-HU" dirty="0" smtClean="0"/>
              <a:t> </a:t>
            </a:r>
            <a:r>
              <a:rPr lang="hu-HU" dirty="0" err="1" smtClean="0"/>
              <a:t>given</a:t>
            </a:r>
            <a:r>
              <a:rPr lang="hu-HU" dirty="0" smtClean="0"/>
              <a:t> </a:t>
            </a:r>
            <a:r>
              <a:rPr lang="hu-HU" dirty="0" err="1" smtClean="0"/>
              <a:t>i.v</a:t>
            </a:r>
            <a:r>
              <a:rPr lang="hu-HU" dirty="0" smtClean="0"/>
              <a:t>. </a:t>
            </a:r>
            <a:r>
              <a:rPr lang="hu-HU" dirty="0" err="1" smtClean="0"/>
              <a:t>ketamin</a:t>
            </a:r>
            <a:r>
              <a:rPr lang="hu-HU" dirty="0" smtClean="0"/>
              <a:t>  </a:t>
            </a:r>
            <a:r>
              <a:rPr lang="hu-HU" dirty="0" err="1" smtClean="0"/>
              <a:t>does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quickly</a:t>
            </a:r>
            <a:r>
              <a:rPr lang="hu-HU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              </a:t>
            </a:r>
            <a:r>
              <a:rPr lang="hu-HU" dirty="0" err="1" smtClean="0"/>
              <a:t>Ketamine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dirty="0" err="1"/>
              <a:t>What</a:t>
            </a:r>
            <a:r>
              <a:rPr lang="hu-HU" sz="2800" b="1" dirty="0"/>
              <a:t> is </a:t>
            </a:r>
            <a:r>
              <a:rPr lang="hu-HU" sz="2800" b="1" dirty="0" err="1"/>
              <a:t>ketamine</a:t>
            </a:r>
            <a:r>
              <a:rPr lang="hu-HU" sz="2800" b="1" dirty="0"/>
              <a:t>?</a:t>
            </a:r>
            <a:endParaRPr lang="hu-HU" sz="2800" dirty="0"/>
          </a:p>
          <a:p>
            <a:r>
              <a:rPr lang="hu-HU" dirty="0" err="1"/>
              <a:t>Ketamine</a:t>
            </a:r>
            <a:r>
              <a:rPr lang="hu-HU" dirty="0"/>
              <a:t> is an </a:t>
            </a:r>
            <a:r>
              <a:rPr lang="hu-HU" dirty="0" err="1"/>
              <a:t>anesthetic</a:t>
            </a:r>
            <a:r>
              <a:rPr lang="hu-HU" dirty="0"/>
              <a:t> </a:t>
            </a:r>
            <a:r>
              <a:rPr lang="hu-HU" dirty="0" err="1"/>
              <a:t>drug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 smtClean="0"/>
              <a:t>blocks</a:t>
            </a:r>
            <a:r>
              <a:rPr lang="hu-HU" dirty="0" smtClean="0"/>
              <a:t> </a:t>
            </a:r>
            <a:r>
              <a:rPr lang="hu-HU" dirty="0" err="1" smtClean="0"/>
              <a:t>pain</a:t>
            </a:r>
            <a:r>
              <a:rPr lang="hu-HU" dirty="0" smtClean="0"/>
              <a:t>.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first</a:t>
            </a:r>
            <a:r>
              <a:rPr lang="hu-HU" dirty="0"/>
              <a:t> </a:t>
            </a:r>
            <a:r>
              <a:rPr lang="hu-HU" dirty="0" err="1"/>
              <a:t>developed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1960</a:t>
            </a:r>
          </a:p>
          <a:p>
            <a:r>
              <a:rPr lang="hu-HU" dirty="0" smtClean="0"/>
              <a:t> </a:t>
            </a:r>
            <a:r>
              <a:rPr lang="hu-HU" dirty="0" err="1" smtClean="0"/>
              <a:t>Anesthetic</a:t>
            </a:r>
            <a:r>
              <a:rPr lang="hu-HU" dirty="0"/>
              <a:t> </a:t>
            </a:r>
            <a:r>
              <a:rPr lang="hu-HU" dirty="0" err="1"/>
              <a:t>ketamine</a:t>
            </a:r>
            <a:r>
              <a:rPr lang="hu-HU" dirty="0"/>
              <a:t> </a:t>
            </a:r>
            <a:r>
              <a:rPr lang="hu-HU" dirty="0" err="1"/>
              <a:t>could</a:t>
            </a:r>
            <a:r>
              <a:rPr lang="hu-HU" dirty="0"/>
              <a:t> </a:t>
            </a:r>
            <a:r>
              <a:rPr lang="hu-HU" dirty="0" err="1"/>
              <a:t>offer</a:t>
            </a:r>
            <a:r>
              <a:rPr lang="hu-HU" dirty="0"/>
              <a:t> </a:t>
            </a:r>
            <a:r>
              <a:rPr lang="hu-HU" dirty="0" err="1"/>
              <a:t>hope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people</a:t>
            </a:r>
            <a:r>
              <a:rPr lang="hu-HU" dirty="0"/>
              <a:t> </a:t>
            </a:r>
            <a:r>
              <a:rPr lang="hu-HU" dirty="0" err="1"/>
              <a:t>who</a:t>
            </a:r>
            <a:r>
              <a:rPr lang="hu-HU" dirty="0"/>
              <a:t> </a:t>
            </a:r>
            <a:r>
              <a:rPr lang="hu-HU" dirty="0" err="1"/>
              <a:t>don't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depression</a:t>
            </a:r>
            <a:r>
              <a:rPr lang="hu-HU" dirty="0"/>
              <a:t> </a:t>
            </a:r>
            <a:r>
              <a:rPr lang="hu-HU" dirty="0" err="1"/>
              <a:t>treatment</a:t>
            </a:r>
            <a:r>
              <a:rPr lang="hu-HU" dirty="0"/>
              <a:t> </a:t>
            </a:r>
            <a:r>
              <a:rPr lang="hu-HU" dirty="0" err="1"/>
              <a:t>options</a:t>
            </a:r>
            <a:r>
              <a:rPr lang="hu-HU" dirty="0" smtClean="0"/>
              <a:t>.</a:t>
            </a:r>
          </a:p>
          <a:p>
            <a:r>
              <a:rPr lang="hu-HU" dirty="0" smtClean="0"/>
              <a:t> The </a:t>
            </a:r>
            <a:r>
              <a:rPr lang="hu-HU" dirty="0" err="1"/>
              <a:t>drug</a:t>
            </a:r>
            <a:r>
              <a:rPr lang="hu-HU" dirty="0"/>
              <a:t> </a:t>
            </a:r>
            <a:r>
              <a:rPr lang="hu-HU" dirty="0" err="1"/>
              <a:t>works</a:t>
            </a:r>
            <a:r>
              <a:rPr lang="hu-HU" dirty="0"/>
              <a:t> </a:t>
            </a:r>
            <a:r>
              <a:rPr lang="hu-HU" dirty="0" err="1"/>
              <a:t>quickly</a:t>
            </a:r>
            <a:r>
              <a:rPr lang="hu-HU" dirty="0"/>
              <a:t>, </a:t>
            </a:r>
            <a:r>
              <a:rPr lang="hu-HU" dirty="0" err="1"/>
              <a:t>makes</a:t>
            </a:r>
            <a:r>
              <a:rPr lang="hu-HU" dirty="0"/>
              <a:t> </a:t>
            </a:r>
            <a:r>
              <a:rPr lang="hu-HU" dirty="0" err="1"/>
              <a:t>dramatic</a:t>
            </a:r>
            <a:r>
              <a:rPr lang="hu-HU" dirty="0"/>
              <a:t> </a:t>
            </a:r>
            <a:r>
              <a:rPr lang="hu-HU" dirty="0" err="1"/>
              <a:t>improvements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mood</a:t>
            </a:r>
            <a:r>
              <a:rPr lang="hu-HU" dirty="0"/>
              <a:t>, and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people</a:t>
            </a:r>
            <a:r>
              <a:rPr lang="hu-HU" dirty="0"/>
              <a:t> </a:t>
            </a:r>
            <a:r>
              <a:rPr lang="hu-HU" dirty="0" err="1"/>
              <a:t>who</a:t>
            </a:r>
            <a:r>
              <a:rPr lang="hu-HU" dirty="0"/>
              <a:t> </a:t>
            </a:r>
            <a:r>
              <a:rPr lang="hu-HU" dirty="0" err="1"/>
              <a:t>haven’t</a:t>
            </a:r>
            <a:r>
              <a:rPr lang="hu-HU" dirty="0"/>
              <a:t> </a:t>
            </a:r>
            <a:r>
              <a:rPr lang="hu-HU" dirty="0" err="1"/>
              <a:t>gotten</a:t>
            </a:r>
            <a:r>
              <a:rPr lang="hu-HU" dirty="0"/>
              <a:t> </a:t>
            </a:r>
            <a:r>
              <a:rPr lang="hu-HU" dirty="0" err="1"/>
              <a:t>better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depression</a:t>
            </a:r>
            <a:r>
              <a:rPr lang="hu-HU" dirty="0" smtClean="0"/>
              <a:t> </a:t>
            </a:r>
            <a:r>
              <a:rPr lang="hu-HU" dirty="0" err="1" smtClean="0"/>
              <a:t>treatments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1628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               </a:t>
            </a:r>
            <a:r>
              <a:rPr lang="hu-HU" dirty="0" err="1" smtClean="0"/>
              <a:t>Ketamine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err="1" smtClean="0"/>
              <a:t>Ketamine</a:t>
            </a:r>
            <a:r>
              <a:rPr lang="hu-HU" dirty="0" smtClean="0"/>
              <a:t> </a:t>
            </a:r>
            <a:r>
              <a:rPr lang="hu-HU" dirty="0" err="1"/>
              <a:t>blocks</a:t>
            </a:r>
            <a:r>
              <a:rPr lang="hu-HU" dirty="0"/>
              <a:t> a </a:t>
            </a:r>
            <a:r>
              <a:rPr lang="hu-HU" dirty="0" err="1"/>
              <a:t>type</a:t>
            </a:r>
            <a:r>
              <a:rPr lang="hu-HU" dirty="0"/>
              <a:t> of receptor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brain</a:t>
            </a:r>
            <a:r>
              <a:rPr lang="hu-HU" dirty="0"/>
              <a:t>, </a:t>
            </a:r>
            <a:r>
              <a:rPr lang="hu-HU" dirty="0" err="1"/>
              <a:t>known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smtClean="0"/>
              <a:t>NMDA ( </a:t>
            </a:r>
            <a:r>
              <a:rPr lang="hu-HU" dirty="0" err="1" smtClean="0"/>
              <a:t>N-Methyl-D</a:t>
            </a:r>
            <a:r>
              <a:rPr lang="hu-HU" dirty="0" smtClean="0"/>
              <a:t> </a:t>
            </a:r>
            <a:r>
              <a:rPr lang="hu-HU" dirty="0" err="1" smtClean="0"/>
              <a:t>Aspartat</a:t>
            </a:r>
            <a:r>
              <a:rPr lang="hu-HU" dirty="0" smtClean="0"/>
              <a:t>), </a:t>
            </a:r>
            <a:r>
              <a:rPr lang="hu-HU" dirty="0" err="1"/>
              <a:t>thought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play a </a:t>
            </a:r>
            <a:r>
              <a:rPr lang="hu-HU" dirty="0" err="1"/>
              <a:t>role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depression</a:t>
            </a:r>
            <a:r>
              <a:rPr lang="hu-HU" dirty="0" smtClean="0"/>
              <a:t>.                                                  </a:t>
            </a:r>
            <a:r>
              <a:rPr lang="hu-HU" dirty="0" err="1"/>
              <a:t>Recent</a:t>
            </a:r>
            <a:r>
              <a:rPr lang="hu-HU" dirty="0"/>
              <a:t> </a:t>
            </a:r>
            <a:r>
              <a:rPr lang="hu-HU" dirty="0" err="1"/>
              <a:t>studies</a:t>
            </a:r>
            <a:r>
              <a:rPr lang="hu-HU" dirty="0"/>
              <a:t> </a:t>
            </a:r>
            <a:r>
              <a:rPr lang="hu-HU" dirty="0" err="1"/>
              <a:t>find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ketamine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long-lasting</a:t>
            </a:r>
            <a:r>
              <a:rPr lang="hu-HU" dirty="0"/>
              <a:t> </a:t>
            </a:r>
            <a:r>
              <a:rPr lang="hu-HU" dirty="0" err="1"/>
              <a:t>effects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depression</a:t>
            </a:r>
            <a:r>
              <a:rPr lang="hu-HU" dirty="0"/>
              <a:t>, </a:t>
            </a:r>
            <a:r>
              <a:rPr lang="hu-HU" dirty="0" err="1"/>
              <a:t>even</a:t>
            </a:r>
            <a:r>
              <a:rPr lang="hu-HU" dirty="0"/>
              <a:t> </a:t>
            </a:r>
            <a:r>
              <a:rPr lang="hu-HU" dirty="0" err="1"/>
              <a:t>though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drug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stays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body a </a:t>
            </a:r>
            <a:r>
              <a:rPr lang="hu-HU" dirty="0" err="1"/>
              <a:t>short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01139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                 </a:t>
            </a:r>
            <a:r>
              <a:rPr lang="hu-HU" sz="3600" dirty="0" err="1" smtClean="0"/>
              <a:t>Ketamine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err="1"/>
              <a:t>But</a:t>
            </a:r>
            <a:r>
              <a:rPr lang="hu-HU" sz="2000" dirty="0"/>
              <a:t> </a:t>
            </a:r>
            <a:r>
              <a:rPr lang="hu-HU" sz="2000" dirty="0" err="1"/>
              <a:t>ketamine</a:t>
            </a:r>
            <a:r>
              <a:rPr lang="hu-HU" sz="2000" dirty="0"/>
              <a:t> </a:t>
            </a:r>
            <a:r>
              <a:rPr lang="hu-HU" sz="2000" dirty="0" err="1"/>
              <a:t>makes</a:t>
            </a:r>
            <a:r>
              <a:rPr lang="hu-HU" sz="2000" dirty="0"/>
              <a:t> </a:t>
            </a:r>
            <a:r>
              <a:rPr lang="hu-HU" sz="2000" dirty="0" err="1"/>
              <a:t>users</a:t>
            </a:r>
            <a:r>
              <a:rPr lang="hu-HU" sz="2000" dirty="0"/>
              <a:t> </a:t>
            </a:r>
            <a:r>
              <a:rPr lang="hu-HU" sz="2000" dirty="0" err="1"/>
              <a:t>feel</a:t>
            </a:r>
            <a:r>
              <a:rPr lang="hu-HU" sz="2000" dirty="0"/>
              <a:t> </a:t>
            </a:r>
            <a:r>
              <a:rPr lang="hu-HU" sz="2000" dirty="0" err="1"/>
              <a:t>like</a:t>
            </a:r>
            <a:r>
              <a:rPr lang="hu-HU" sz="2000" dirty="0"/>
              <a:t> </a:t>
            </a:r>
            <a:r>
              <a:rPr lang="hu-HU" sz="2000" dirty="0" err="1"/>
              <a:t>they're</a:t>
            </a:r>
            <a:r>
              <a:rPr lang="hu-HU" sz="2000" dirty="0"/>
              <a:t> </a:t>
            </a:r>
            <a:r>
              <a:rPr lang="hu-HU" sz="2000" dirty="0" err="1"/>
              <a:t>detached</a:t>
            </a:r>
            <a:r>
              <a:rPr lang="hu-HU" sz="2000" dirty="0"/>
              <a:t> </a:t>
            </a:r>
            <a:r>
              <a:rPr lang="hu-HU" sz="2000" dirty="0" err="1"/>
              <a:t>from</a:t>
            </a:r>
            <a:r>
              <a:rPr lang="hu-HU" sz="2000" dirty="0"/>
              <a:t> </a:t>
            </a:r>
            <a:r>
              <a:rPr lang="hu-HU" sz="2000" dirty="0" err="1"/>
              <a:t>their</a:t>
            </a:r>
            <a:r>
              <a:rPr lang="hu-HU" sz="2000" dirty="0"/>
              <a:t> </a:t>
            </a:r>
            <a:r>
              <a:rPr lang="hu-HU" sz="2000" dirty="0" err="1"/>
              <a:t>own</a:t>
            </a:r>
            <a:r>
              <a:rPr lang="hu-HU" sz="2000" dirty="0"/>
              <a:t> body. </a:t>
            </a:r>
            <a:r>
              <a:rPr lang="hu-HU" sz="2000" dirty="0" err="1"/>
              <a:t>This</a:t>
            </a:r>
            <a:r>
              <a:rPr lang="hu-HU" sz="2000" dirty="0"/>
              <a:t> </a:t>
            </a:r>
            <a:r>
              <a:rPr lang="hu-HU" sz="2000" dirty="0" err="1"/>
              <a:t>out-of-body</a:t>
            </a:r>
            <a:r>
              <a:rPr lang="hu-HU" sz="2000" dirty="0"/>
              <a:t> </a:t>
            </a:r>
            <a:r>
              <a:rPr lang="hu-HU" sz="2000" dirty="0" err="1"/>
              <a:t>sensation</a:t>
            </a:r>
            <a:r>
              <a:rPr lang="hu-HU" sz="2000" dirty="0"/>
              <a:t> has made </a:t>
            </a:r>
            <a:r>
              <a:rPr lang="hu-HU" sz="2000" dirty="0" err="1"/>
              <a:t>it</a:t>
            </a:r>
            <a:r>
              <a:rPr lang="hu-HU" sz="2000" dirty="0"/>
              <a:t> a </a:t>
            </a:r>
            <a:r>
              <a:rPr lang="hu-HU" sz="2000" dirty="0" err="1"/>
              <a:t>popular</a:t>
            </a:r>
            <a:r>
              <a:rPr lang="hu-HU" sz="2000" dirty="0"/>
              <a:t> club </a:t>
            </a:r>
            <a:r>
              <a:rPr lang="hu-HU" sz="2000" dirty="0" err="1"/>
              <a:t>or</a:t>
            </a:r>
            <a:r>
              <a:rPr lang="hu-HU" sz="2000" dirty="0"/>
              <a:t> </a:t>
            </a:r>
            <a:r>
              <a:rPr lang="hu-HU" sz="2000" dirty="0" err="1"/>
              <a:t>party</a:t>
            </a:r>
            <a:r>
              <a:rPr lang="hu-HU" sz="2000" dirty="0"/>
              <a:t> </a:t>
            </a:r>
            <a:r>
              <a:rPr lang="hu-HU" sz="2000" dirty="0" err="1"/>
              <a:t>drug</a:t>
            </a:r>
            <a:r>
              <a:rPr lang="hu-HU" sz="2000" dirty="0"/>
              <a:t>, and </a:t>
            </a:r>
            <a:r>
              <a:rPr lang="hu-HU" sz="2000" dirty="0" err="1"/>
              <a:t>it</a:t>
            </a:r>
            <a:r>
              <a:rPr lang="hu-HU" sz="2000" dirty="0"/>
              <a:t> </a:t>
            </a:r>
            <a:r>
              <a:rPr lang="hu-HU" sz="2000" dirty="0" err="1"/>
              <a:t>goes</a:t>
            </a:r>
            <a:r>
              <a:rPr lang="hu-HU" sz="2000" dirty="0"/>
              <a:t> </a:t>
            </a:r>
            <a:r>
              <a:rPr lang="hu-HU" sz="2000" dirty="0" err="1"/>
              <a:t>by</a:t>
            </a:r>
            <a:r>
              <a:rPr lang="hu-HU" sz="2000" dirty="0"/>
              <a:t> </a:t>
            </a:r>
            <a:r>
              <a:rPr lang="hu-HU" sz="2000" dirty="0" err="1"/>
              <a:t>nicknames</a:t>
            </a:r>
            <a:r>
              <a:rPr lang="hu-HU" sz="2000" dirty="0"/>
              <a:t> </a:t>
            </a:r>
            <a:r>
              <a:rPr lang="hu-HU" sz="2000" dirty="0" err="1"/>
              <a:t>like</a:t>
            </a:r>
            <a:r>
              <a:rPr lang="hu-HU" sz="2000" dirty="0"/>
              <a:t> "</a:t>
            </a:r>
            <a:r>
              <a:rPr lang="hu-HU" sz="2000" dirty="0" err="1"/>
              <a:t>Special</a:t>
            </a:r>
            <a:r>
              <a:rPr lang="hu-HU" sz="2000" dirty="0"/>
              <a:t> </a:t>
            </a:r>
            <a:r>
              <a:rPr lang="hu-HU" sz="2000" dirty="0" smtClean="0"/>
              <a:t>K”</a:t>
            </a:r>
          </a:p>
          <a:p>
            <a:endParaRPr lang="hu-HU" sz="2000" dirty="0" smtClean="0"/>
          </a:p>
          <a:p>
            <a:r>
              <a:rPr lang="hu-HU" sz="2000" dirty="0" err="1" smtClean="0"/>
              <a:t>Doctors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worrying</a:t>
            </a:r>
            <a:r>
              <a:rPr lang="hu-HU" sz="2000" dirty="0" smtClean="0"/>
              <a:t> </a:t>
            </a:r>
            <a:r>
              <a:rPr lang="hu-HU" sz="2000" dirty="0" err="1" smtClean="0"/>
              <a:t>because</a:t>
            </a:r>
            <a:r>
              <a:rPr lang="hu-HU" sz="2000" dirty="0" smtClean="0"/>
              <a:t> </a:t>
            </a:r>
            <a:r>
              <a:rPr lang="hu-HU" sz="2000" dirty="0" err="1"/>
              <a:t>don't</a:t>
            </a:r>
            <a:r>
              <a:rPr lang="hu-HU" sz="2000" dirty="0"/>
              <a:t> </a:t>
            </a:r>
            <a:r>
              <a:rPr lang="hu-HU" sz="2000" dirty="0" err="1"/>
              <a:t>know</a:t>
            </a:r>
            <a:r>
              <a:rPr lang="hu-HU" sz="2000" dirty="0"/>
              <a:t> </a:t>
            </a:r>
            <a:r>
              <a:rPr lang="hu-HU" sz="2000" dirty="0" err="1"/>
              <a:t>much</a:t>
            </a:r>
            <a:r>
              <a:rPr lang="hu-HU" sz="2000" dirty="0"/>
              <a:t> </a:t>
            </a:r>
            <a:r>
              <a:rPr lang="hu-HU" sz="2000" dirty="0" err="1"/>
              <a:t>about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long-term</a:t>
            </a:r>
            <a:r>
              <a:rPr lang="hu-HU" sz="2000" dirty="0"/>
              <a:t> </a:t>
            </a:r>
            <a:r>
              <a:rPr lang="hu-HU" sz="2000" dirty="0" err="1"/>
              <a:t>effects</a:t>
            </a:r>
            <a:r>
              <a:rPr lang="hu-HU" sz="2000" dirty="0"/>
              <a:t> of </a:t>
            </a:r>
            <a:r>
              <a:rPr lang="hu-HU" sz="2000" dirty="0" err="1"/>
              <a:t>ketamine</a:t>
            </a:r>
            <a:r>
              <a:rPr lang="hu-HU" sz="2000" dirty="0"/>
              <a:t> </a:t>
            </a:r>
            <a:r>
              <a:rPr lang="hu-HU" sz="2000" dirty="0" err="1"/>
              <a:t>because</a:t>
            </a:r>
            <a:r>
              <a:rPr lang="hu-HU" sz="2000" dirty="0"/>
              <a:t> </a:t>
            </a:r>
            <a:r>
              <a:rPr lang="hu-HU" sz="2000" dirty="0" err="1"/>
              <a:t>they</a:t>
            </a:r>
            <a:r>
              <a:rPr lang="hu-HU" sz="2000" dirty="0"/>
              <a:t> </a:t>
            </a:r>
            <a:r>
              <a:rPr lang="hu-HU" sz="2000" dirty="0" err="1"/>
              <a:t>haven't</a:t>
            </a:r>
            <a:r>
              <a:rPr lang="hu-HU" sz="2000" dirty="0"/>
              <a:t> </a:t>
            </a:r>
            <a:r>
              <a:rPr lang="hu-HU" sz="2000" dirty="0" err="1"/>
              <a:t>studied</a:t>
            </a:r>
            <a:r>
              <a:rPr lang="hu-HU" sz="2000" dirty="0"/>
              <a:t> </a:t>
            </a:r>
            <a:r>
              <a:rPr lang="hu-HU" sz="2000" dirty="0" err="1"/>
              <a:t>it</a:t>
            </a:r>
            <a:r>
              <a:rPr lang="hu-HU" sz="2000" dirty="0"/>
              <a:t> over </a:t>
            </a:r>
            <a:r>
              <a:rPr lang="hu-HU" sz="2000" dirty="0" err="1"/>
              <a:t>long</a:t>
            </a:r>
            <a:r>
              <a:rPr lang="hu-HU" sz="2000" dirty="0"/>
              <a:t> </a:t>
            </a:r>
            <a:r>
              <a:rPr lang="hu-HU" sz="2000" dirty="0" err="1"/>
              <a:t>periods</a:t>
            </a:r>
            <a:r>
              <a:rPr lang="hu-HU" sz="2000" dirty="0"/>
              <a:t> of </a:t>
            </a:r>
            <a:r>
              <a:rPr lang="hu-HU" sz="2000" dirty="0" err="1"/>
              <a:t>time</a:t>
            </a:r>
            <a:r>
              <a:rPr lang="hu-HU" sz="2000" dirty="0"/>
              <a:t>. </a:t>
            </a:r>
            <a:r>
              <a:rPr lang="hu-HU" sz="2000" dirty="0" smtClean="0"/>
              <a:t>                                                                            </a:t>
            </a:r>
            <a:r>
              <a:rPr lang="hu-HU" sz="2000" dirty="0" err="1" smtClean="0"/>
              <a:t>Studies</a:t>
            </a:r>
            <a:r>
              <a:rPr lang="hu-HU" sz="2000" dirty="0" smtClean="0"/>
              <a:t> </a:t>
            </a:r>
            <a:r>
              <a:rPr lang="hu-HU" sz="2000" dirty="0" err="1"/>
              <a:t>have</a:t>
            </a:r>
            <a:r>
              <a:rPr lang="hu-HU" sz="2000" dirty="0"/>
              <a:t> linked </a:t>
            </a:r>
            <a:r>
              <a:rPr lang="hu-HU" sz="2000" dirty="0" err="1"/>
              <a:t>regular</a:t>
            </a:r>
            <a:r>
              <a:rPr lang="hu-HU" sz="2000" dirty="0"/>
              <a:t> </a:t>
            </a:r>
            <a:r>
              <a:rPr lang="hu-HU" sz="2000" dirty="0" err="1"/>
              <a:t>ketamine</a:t>
            </a:r>
            <a:r>
              <a:rPr lang="hu-HU" sz="2000" dirty="0"/>
              <a:t> </a:t>
            </a:r>
            <a:r>
              <a:rPr lang="hu-HU" sz="2000" dirty="0" err="1"/>
              <a:t>use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memory</a:t>
            </a:r>
            <a:r>
              <a:rPr lang="hu-HU" sz="2000" dirty="0"/>
              <a:t> </a:t>
            </a:r>
            <a:r>
              <a:rPr lang="hu-HU" sz="2000" dirty="0" err="1"/>
              <a:t>issues</a:t>
            </a:r>
            <a:r>
              <a:rPr lang="hu-HU" sz="2000" dirty="0"/>
              <a:t> and </a:t>
            </a:r>
            <a:r>
              <a:rPr lang="hu-HU" sz="2000" dirty="0" err="1"/>
              <a:t>other</a:t>
            </a:r>
            <a:r>
              <a:rPr lang="hu-HU" sz="2000" dirty="0"/>
              <a:t> </a:t>
            </a:r>
            <a:r>
              <a:rPr lang="hu-HU" sz="2000" dirty="0" err="1"/>
              <a:t>problems</a:t>
            </a:r>
            <a:r>
              <a:rPr lang="hu-HU" sz="2000" dirty="0"/>
              <a:t> </a:t>
            </a:r>
            <a:r>
              <a:rPr lang="hu-HU" sz="2000" dirty="0" err="1"/>
              <a:t>related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thinking</a:t>
            </a:r>
            <a:r>
              <a:rPr lang="hu-HU" sz="2000" dirty="0"/>
              <a:t>, </a:t>
            </a:r>
            <a:r>
              <a:rPr lang="hu-HU" sz="2000" dirty="0" err="1"/>
              <a:t>but</a:t>
            </a:r>
            <a:r>
              <a:rPr lang="hu-HU" sz="2000" dirty="0"/>
              <a:t> </a:t>
            </a:r>
            <a:r>
              <a:rPr lang="hu-HU" sz="2000" dirty="0" err="1"/>
              <a:t>this</a:t>
            </a:r>
            <a:r>
              <a:rPr lang="hu-HU" sz="2000" dirty="0"/>
              <a:t> </a:t>
            </a:r>
            <a:r>
              <a:rPr lang="hu-HU" sz="2000" dirty="0" err="1"/>
              <a:t>doesn't</a:t>
            </a:r>
            <a:r>
              <a:rPr lang="hu-HU" sz="2000" dirty="0"/>
              <a:t> </a:t>
            </a:r>
            <a:r>
              <a:rPr lang="hu-HU" sz="2000" dirty="0" err="1"/>
              <a:t>seem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be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case</a:t>
            </a:r>
            <a:r>
              <a:rPr lang="hu-HU" sz="2000" dirty="0"/>
              <a:t> </a:t>
            </a:r>
            <a:r>
              <a:rPr lang="hu-HU" sz="2000" dirty="0" err="1"/>
              <a:t>with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doses</a:t>
            </a:r>
            <a:r>
              <a:rPr lang="hu-HU" sz="2000" dirty="0"/>
              <a:t> </a:t>
            </a:r>
            <a:r>
              <a:rPr lang="hu-HU" sz="2000" dirty="0" err="1"/>
              <a:t>used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treat</a:t>
            </a:r>
            <a:r>
              <a:rPr lang="hu-HU" sz="2000" dirty="0"/>
              <a:t> </a:t>
            </a:r>
            <a:r>
              <a:rPr lang="hu-HU" sz="2000" dirty="0" err="1"/>
              <a:t>depression</a:t>
            </a:r>
            <a:r>
              <a:rPr lang="hu-HU" sz="2000" dirty="0" smtClean="0"/>
              <a:t>.                                                                              </a:t>
            </a:r>
            <a:r>
              <a:rPr lang="hu-HU" sz="2000" dirty="0" err="1"/>
              <a:t>Doctors</a:t>
            </a:r>
            <a:r>
              <a:rPr lang="hu-HU" sz="2000" dirty="0"/>
              <a:t> </a:t>
            </a:r>
            <a:r>
              <a:rPr lang="hu-HU" sz="2000" dirty="0" err="1"/>
              <a:t>also</a:t>
            </a:r>
            <a:r>
              <a:rPr lang="hu-HU" sz="2000" dirty="0"/>
              <a:t> </a:t>
            </a:r>
            <a:r>
              <a:rPr lang="hu-HU" sz="2000" dirty="0" err="1"/>
              <a:t>worry</a:t>
            </a:r>
            <a:r>
              <a:rPr lang="hu-HU" sz="2000" dirty="0"/>
              <a:t> </a:t>
            </a:r>
            <a:r>
              <a:rPr lang="hu-HU" sz="2000" dirty="0" err="1"/>
              <a:t>that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drug</a:t>
            </a:r>
            <a:r>
              <a:rPr lang="hu-HU" sz="2000" dirty="0"/>
              <a:t> </a:t>
            </a:r>
            <a:r>
              <a:rPr lang="hu-HU" sz="2000" dirty="0" err="1"/>
              <a:t>might</a:t>
            </a:r>
            <a:r>
              <a:rPr lang="hu-HU" sz="2000" dirty="0"/>
              <a:t> lead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abuse</a:t>
            </a:r>
            <a:r>
              <a:rPr lang="hu-HU" sz="2000" dirty="0"/>
              <a:t>, </a:t>
            </a:r>
            <a:r>
              <a:rPr lang="hu-HU" sz="2000" dirty="0" smtClean="0"/>
              <a:t>and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illicit</a:t>
            </a:r>
            <a:r>
              <a:rPr lang="hu-HU" sz="2000" dirty="0" smtClean="0"/>
              <a:t> </a:t>
            </a:r>
            <a:r>
              <a:rPr lang="hu-HU" sz="2000" dirty="0" err="1" smtClean="0"/>
              <a:t>use</a:t>
            </a:r>
            <a:r>
              <a:rPr lang="hu-HU" sz="2000" dirty="0" smtClean="0"/>
              <a:t>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9084339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>
                <a:solidFill>
                  <a:schemeClr val="accent1"/>
                </a:solidFill>
              </a:rPr>
              <a:t>parameter</a:t>
            </a:r>
            <a:r>
              <a:rPr lang="hu-HU" dirty="0" smtClean="0">
                <a:solidFill>
                  <a:schemeClr val="accent1"/>
                </a:solidFill>
              </a:rPr>
              <a:t> of </a:t>
            </a:r>
            <a:r>
              <a:rPr lang="hu-HU" dirty="0" err="1" smtClean="0">
                <a:solidFill>
                  <a:schemeClr val="accent1"/>
                </a:solidFill>
              </a:rPr>
              <a:t>choice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514350" indent="-514350">
              <a:buFont typeface="+mj-lt"/>
              <a:buAutoNum type="alphaLcParenR"/>
            </a:pPr>
            <a:r>
              <a:rPr lang="hu-HU" sz="2800" b="1" dirty="0" err="1" smtClean="0"/>
              <a:t>therapeutic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efficacy</a:t>
            </a:r>
            <a:endParaRPr lang="hu-HU" sz="2800" b="1" dirty="0" smtClean="0"/>
          </a:p>
          <a:p>
            <a:pPr marL="514350" indent="-514350">
              <a:buFont typeface="+mj-lt"/>
              <a:buAutoNum type="alphaLcParenR"/>
            </a:pPr>
            <a:endParaRPr lang="hu-HU" dirty="0" smtClean="0"/>
          </a:p>
          <a:p>
            <a:pPr marL="514350" indent="-514350">
              <a:buFont typeface="+mj-lt"/>
              <a:buAutoNum type="alphaLcParenR"/>
            </a:pPr>
            <a:r>
              <a:rPr lang="hu-HU" sz="2800" b="1" dirty="0" err="1" smtClean="0"/>
              <a:t>adverse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effects</a:t>
            </a:r>
            <a:endParaRPr lang="hu-HU" sz="2800" b="1" dirty="0" smtClean="0"/>
          </a:p>
          <a:p>
            <a:pPr marL="514350" indent="-514350">
              <a:buFont typeface="+mj-lt"/>
              <a:buAutoNum type="alphaLcParenR"/>
            </a:pPr>
            <a:endParaRPr lang="hu-HU" dirty="0" smtClean="0"/>
          </a:p>
          <a:p>
            <a:pPr marL="514350" indent="-514350">
              <a:buFont typeface="+mj-lt"/>
              <a:buAutoNum type="alphaLcParenR"/>
            </a:pPr>
            <a:r>
              <a:rPr lang="hu-HU" sz="2800" b="1" dirty="0" err="1" smtClean="0"/>
              <a:t>drug</a:t>
            </a:r>
            <a:r>
              <a:rPr lang="hu-HU" sz="2800" b="1" dirty="0" smtClean="0"/>
              <a:t>/</a:t>
            </a:r>
            <a:r>
              <a:rPr lang="hu-HU" sz="2800" b="1" dirty="0" err="1" smtClean="0"/>
              <a:t>drug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interactions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6555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239000" cy="1143000"/>
          </a:xfrm>
        </p:spPr>
        <p:txBody>
          <a:bodyPr/>
          <a:lstStyle/>
          <a:p>
            <a:pPr algn="ctr"/>
            <a:r>
              <a:rPr lang="hu-HU" dirty="0" err="1">
                <a:solidFill>
                  <a:schemeClr val="accent1"/>
                </a:solidFill>
              </a:rPr>
              <a:t>therapeutic</a:t>
            </a:r>
            <a:r>
              <a:rPr lang="hu-HU" dirty="0">
                <a:solidFill>
                  <a:schemeClr val="accent1"/>
                </a:solidFill>
              </a:rPr>
              <a:t> </a:t>
            </a:r>
            <a:r>
              <a:rPr lang="hu-HU" dirty="0" err="1">
                <a:solidFill>
                  <a:schemeClr val="accent1"/>
                </a:solidFill>
              </a:rPr>
              <a:t>efficacy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3200" dirty="0" smtClean="0"/>
              <a:t>    </a:t>
            </a:r>
            <a:r>
              <a:rPr lang="hu-HU" sz="3200" dirty="0" err="1" smtClean="0">
                <a:solidFill>
                  <a:schemeClr val="accent5">
                    <a:lumMod val="50000"/>
                  </a:schemeClr>
                </a:solidFill>
              </a:rPr>
              <a:t>Efficacy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</a:rPr>
              <a:t> of </a:t>
            </a:r>
            <a:r>
              <a:rPr lang="hu-HU" sz="3200" dirty="0" err="1" smtClean="0">
                <a:solidFill>
                  <a:schemeClr val="accent5">
                    <a:lumMod val="50000"/>
                  </a:schemeClr>
                </a:solidFill>
              </a:rPr>
              <a:t>treatment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3200" dirty="0" err="1" smtClean="0">
                <a:solidFill>
                  <a:schemeClr val="accent5">
                    <a:lumMod val="50000"/>
                  </a:schemeClr>
                </a:solidFill>
              </a:rPr>
              <a:t>depends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3200" dirty="0" err="1" smtClean="0">
                <a:solidFill>
                  <a:schemeClr val="accent5">
                    <a:lumMod val="50000"/>
                  </a:schemeClr>
                </a:solidFill>
              </a:rPr>
              <a:t>on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/>
            <a:endParaRPr lang="hu-HU" sz="3200" dirty="0" smtClean="0">
              <a:solidFill>
                <a:schemeClr val="tx1"/>
              </a:solidFill>
            </a:endParaRPr>
          </a:p>
          <a:p>
            <a:pPr lvl="1"/>
            <a:r>
              <a:rPr lang="hu-HU" sz="3200" dirty="0" err="1" smtClean="0">
                <a:solidFill>
                  <a:schemeClr val="tx1"/>
                </a:solidFill>
              </a:rPr>
              <a:t>severity</a:t>
            </a:r>
            <a:endParaRPr lang="hu-HU" sz="3200" dirty="0" smtClean="0">
              <a:solidFill>
                <a:schemeClr val="tx1"/>
              </a:solidFill>
            </a:endParaRPr>
          </a:p>
          <a:p>
            <a:pPr lvl="1"/>
            <a:r>
              <a:rPr lang="hu-HU" sz="3200" dirty="0" err="1" smtClean="0">
                <a:solidFill>
                  <a:schemeClr val="tx1"/>
                </a:solidFill>
              </a:rPr>
              <a:t>polarity</a:t>
            </a:r>
            <a:r>
              <a:rPr lang="hu-HU" sz="3200" dirty="0" smtClean="0">
                <a:solidFill>
                  <a:schemeClr val="tx1"/>
                </a:solidFill>
              </a:rPr>
              <a:t> (=</a:t>
            </a:r>
            <a:r>
              <a:rPr lang="hu-HU" sz="2800" i="1" dirty="0" err="1" smtClean="0">
                <a:solidFill>
                  <a:schemeClr val="tx1"/>
                </a:solidFill>
              </a:rPr>
              <a:t>the</a:t>
            </a:r>
            <a:r>
              <a:rPr lang="hu-HU" sz="2800" i="1" dirty="0" smtClean="0">
                <a:solidFill>
                  <a:schemeClr val="tx1"/>
                </a:solidFill>
              </a:rPr>
              <a:t> </a:t>
            </a:r>
            <a:r>
              <a:rPr lang="hu-HU" sz="2800" i="1" dirty="0" err="1" smtClean="0">
                <a:solidFill>
                  <a:schemeClr val="tx1"/>
                </a:solidFill>
              </a:rPr>
              <a:t>mood</a:t>
            </a:r>
            <a:r>
              <a:rPr lang="hu-HU" sz="2800" i="1" dirty="0" smtClean="0">
                <a:solidFill>
                  <a:schemeClr val="tx1"/>
                </a:solidFill>
              </a:rPr>
              <a:t> of </a:t>
            </a:r>
            <a:r>
              <a:rPr lang="hu-HU" sz="2800" i="1" dirty="0" err="1" smtClean="0">
                <a:solidFill>
                  <a:schemeClr val="tx1"/>
                </a:solidFill>
              </a:rPr>
              <a:t>the</a:t>
            </a:r>
            <a:r>
              <a:rPr lang="hu-HU" sz="2800" i="1" dirty="0" smtClean="0">
                <a:solidFill>
                  <a:schemeClr val="tx1"/>
                </a:solidFill>
              </a:rPr>
              <a:t> </a:t>
            </a:r>
            <a:r>
              <a:rPr lang="hu-HU" sz="2800" i="1" dirty="0" err="1" smtClean="0">
                <a:solidFill>
                  <a:schemeClr val="tx1"/>
                </a:solidFill>
              </a:rPr>
              <a:t>patient</a:t>
            </a:r>
            <a:r>
              <a:rPr lang="hu-HU" sz="2800" i="1" dirty="0" smtClean="0">
                <a:solidFill>
                  <a:schemeClr val="tx1"/>
                </a:solidFill>
              </a:rPr>
              <a:t> is </a:t>
            </a:r>
            <a:r>
              <a:rPr lang="hu-HU" sz="2800" i="1" dirty="0" err="1" smtClean="0">
                <a:solidFill>
                  <a:schemeClr val="tx1"/>
                </a:solidFill>
              </a:rPr>
              <a:t>relatively</a:t>
            </a:r>
            <a:r>
              <a:rPr lang="hu-HU" sz="2800" i="1" dirty="0" smtClean="0">
                <a:solidFill>
                  <a:schemeClr val="tx1"/>
                </a:solidFill>
              </a:rPr>
              <a:t> stabil </a:t>
            </a:r>
            <a:r>
              <a:rPr lang="hu-HU" sz="2800" i="1" dirty="0" err="1" smtClean="0">
                <a:solidFill>
                  <a:schemeClr val="tx1"/>
                </a:solidFill>
              </a:rPr>
              <a:t>or</a:t>
            </a:r>
            <a:r>
              <a:rPr lang="hu-HU" sz="2800" i="1" dirty="0" smtClean="0">
                <a:solidFill>
                  <a:schemeClr val="tx1"/>
                </a:solidFill>
              </a:rPr>
              <a:t> „</a:t>
            </a:r>
            <a:r>
              <a:rPr lang="hu-HU" sz="2800" i="1" dirty="0" err="1" smtClean="0">
                <a:solidFill>
                  <a:schemeClr val="tx1"/>
                </a:solidFill>
              </a:rPr>
              <a:t>up</a:t>
            </a:r>
            <a:r>
              <a:rPr lang="hu-HU" sz="2800" i="1" dirty="0" smtClean="0">
                <a:solidFill>
                  <a:schemeClr val="tx1"/>
                </a:solidFill>
              </a:rPr>
              <a:t> and down</a:t>
            </a:r>
            <a:r>
              <a:rPr lang="hu-HU" sz="2800" dirty="0" smtClean="0">
                <a:solidFill>
                  <a:schemeClr val="tx1"/>
                </a:solidFill>
              </a:rPr>
              <a:t>”)</a:t>
            </a:r>
          </a:p>
          <a:p>
            <a:pPr lvl="1"/>
            <a:r>
              <a:rPr lang="hu-HU" sz="3200" dirty="0" err="1" smtClean="0">
                <a:solidFill>
                  <a:schemeClr val="tx1"/>
                </a:solidFill>
              </a:rPr>
              <a:t>duration</a:t>
            </a:r>
            <a:r>
              <a:rPr lang="hu-HU" sz="3200" dirty="0" smtClean="0">
                <a:solidFill>
                  <a:schemeClr val="tx1"/>
                </a:solidFill>
              </a:rPr>
              <a:t> of </a:t>
            </a:r>
            <a:r>
              <a:rPr lang="hu-HU" sz="3200" dirty="0" err="1" smtClean="0">
                <a:solidFill>
                  <a:schemeClr val="tx1"/>
                </a:solidFill>
              </a:rPr>
              <a:t>depression</a:t>
            </a:r>
            <a:endParaRPr lang="hu-H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hu-HU" sz="3200" dirty="0" smtClean="0"/>
          </a:p>
        </p:txBody>
      </p:sp>
    </p:spTree>
    <p:extLst>
      <p:ext uri="{BB962C8B-B14F-4D97-AF65-F5344CB8AC3E}">
        <p14:creationId xmlns:p14="http://schemas.microsoft.com/office/powerpoint/2010/main" val="11618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err="1" smtClean="0"/>
              <a:t>insomnia</a:t>
            </a:r>
            <a:r>
              <a:rPr lang="hu-HU" dirty="0" smtClean="0"/>
              <a:t>/</a:t>
            </a:r>
            <a:r>
              <a:rPr lang="hu-HU" dirty="0" err="1" smtClean="0"/>
              <a:t>hypersomnia</a:t>
            </a:r>
            <a:endParaRPr lang="hu-HU" dirty="0" smtClean="0"/>
          </a:p>
          <a:p>
            <a:r>
              <a:rPr lang="hu-HU" dirty="0" err="1" smtClean="0"/>
              <a:t>wight</a:t>
            </a:r>
            <a:r>
              <a:rPr lang="hu-HU" dirty="0" smtClean="0"/>
              <a:t> </a:t>
            </a:r>
            <a:r>
              <a:rPr lang="hu-HU" dirty="0" err="1" smtClean="0"/>
              <a:t>loss</a:t>
            </a:r>
            <a:r>
              <a:rPr lang="hu-HU" dirty="0" smtClean="0"/>
              <a:t>/</a:t>
            </a:r>
            <a:r>
              <a:rPr lang="hu-HU" dirty="0" err="1" smtClean="0"/>
              <a:t>overeating</a:t>
            </a:r>
            <a:endParaRPr lang="hu-HU" dirty="0" smtClean="0"/>
          </a:p>
          <a:p>
            <a:r>
              <a:rPr lang="hu-HU" dirty="0" err="1" smtClean="0"/>
              <a:t>decreased</a:t>
            </a:r>
            <a:r>
              <a:rPr lang="hu-HU" dirty="0" smtClean="0"/>
              <a:t> </a:t>
            </a:r>
            <a:r>
              <a:rPr lang="hu-HU" dirty="0" err="1" smtClean="0"/>
              <a:t>energy</a:t>
            </a:r>
            <a:r>
              <a:rPr lang="hu-HU" dirty="0" smtClean="0"/>
              <a:t>/</a:t>
            </a:r>
            <a:r>
              <a:rPr lang="hu-HU" dirty="0" err="1" smtClean="0"/>
              <a:t>libido</a:t>
            </a:r>
            <a:endParaRPr lang="hu-HU" dirty="0" smtClean="0"/>
          </a:p>
          <a:p>
            <a:r>
              <a:rPr lang="hu-HU" dirty="0" err="1" smtClean="0"/>
              <a:t>slowing</a:t>
            </a:r>
            <a:r>
              <a:rPr lang="hu-HU" dirty="0" smtClean="0"/>
              <a:t> and </a:t>
            </a:r>
            <a:r>
              <a:rPr lang="hu-HU" dirty="0" err="1" smtClean="0"/>
              <a:t>loss</a:t>
            </a:r>
            <a:r>
              <a:rPr lang="hu-HU" dirty="0" smtClean="0"/>
              <a:t> of </a:t>
            </a:r>
            <a:r>
              <a:rPr lang="hu-HU" dirty="0" err="1" smtClean="0"/>
              <a:t>concentration</a:t>
            </a:r>
            <a:endParaRPr lang="hu-HU" dirty="0" smtClean="0"/>
          </a:p>
          <a:p>
            <a:r>
              <a:rPr lang="hu-HU" dirty="0" err="1" smtClean="0"/>
              <a:t>recurrent</a:t>
            </a:r>
            <a:r>
              <a:rPr lang="hu-HU" dirty="0" smtClean="0"/>
              <a:t> </a:t>
            </a:r>
            <a:r>
              <a:rPr lang="hu-HU" dirty="0" err="1" smtClean="0"/>
              <a:t>ideas</a:t>
            </a:r>
            <a:r>
              <a:rPr lang="hu-HU" dirty="0" smtClean="0"/>
              <a:t> (</a:t>
            </a:r>
            <a:r>
              <a:rPr lang="hu-HU" dirty="0" err="1" smtClean="0"/>
              <a:t>suicidality</a:t>
            </a:r>
            <a:r>
              <a:rPr lang="hu-HU" dirty="0" smtClean="0"/>
              <a:t>)</a:t>
            </a:r>
            <a:endParaRPr lang="en-GB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Clinical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symptoms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depression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cont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.)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4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-9175"/>
            <a:ext cx="7239000" cy="1143000"/>
          </a:xfrm>
        </p:spPr>
        <p:txBody>
          <a:bodyPr/>
          <a:lstStyle/>
          <a:p>
            <a:r>
              <a:rPr lang="hu-HU" dirty="0" smtClean="0"/>
              <a:t> </a:t>
            </a:r>
            <a:r>
              <a:rPr lang="hu-HU" sz="3600" dirty="0" err="1" smtClean="0"/>
              <a:t>combined</a:t>
            </a:r>
            <a:r>
              <a:rPr lang="hu-HU" sz="3600" dirty="0" smtClean="0"/>
              <a:t> </a:t>
            </a:r>
            <a:r>
              <a:rPr lang="hu-HU" sz="3600" dirty="0" err="1" smtClean="0"/>
              <a:t>treatment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/>
            <a:r>
              <a:rPr lang="hu-HU" sz="2800" b="1" dirty="0" err="1"/>
              <a:t>bipolar</a:t>
            </a:r>
            <a:r>
              <a:rPr lang="hu-HU" sz="2800" b="1" dirty="0"/>
              <a:t> </a:t>
            </a:r>
            <a:r>
              <a:rPr lang="hu-HU" sz="2800" b="1" dirty="0" err="1"/>
              <a:t>depression</a:t>
            </a:r>
            <a:endParaRPr lang="hu-HU" sz="2800" b="1" dirty="0"/>
          </a:p>
          <a:p>
            <a:pPr marL="45720" indent="0">
              <a:buNone/>
            </a:pPr>
            <a:r>
              <a:rPr lang="hu-HU" sz="2800" dirty="0"/>
              <a:t>	SSRI + </a:t>
            </a:r>
            <a:r>
              <a:rPr lang="hu-HU" sz="2800" dirty="0" err="1">
                <a:solidFill>
                  <a:schemeClr val="accent5">
                    <a:lumMod val="50000"/>
                  </a:schemeClr>
                </a:solidFill>
              </a:rPr>
              <a:t>valproate</a:t>
            </a:r>
            <a:r>
              <a:rPr lang="hu-HU" sz="2800" dirty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  <a:p>
            <a:pPr marL="45720" indent="0">
              <a:buNone/>
            </a:pPr>
            <a:r>
              <a:rPr lang="hu-HU" sz="2800" dirty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hu-HU" sz="2800" dirty="0" err="1">
                <a:solidFill>
                  <a:schemeClr val="accent5">
                    <a:lumMod val="50000"/>
                  </a:schemeClr>
                </a:solidFill>
              </a:rPr>
              <a:t>carbamazepine</a:t>
            </a:r>
            <a:r>
              <a:rPr lang="hu-HU" sz="2800" dirty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  <a:p>
            <a:pPr marL="45720" indent="0">
              <a:buNone/>
            </a:pPr>
            <a:r>
              <a:rPr lang="hu-HU" sz="2800" dirty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hu-HU" sz="2800" dirty="0" err="1">
                <a:solidFill>
                  <a:schemeClr val="accent5">
                    <a:lumMod val="50000"/>
                  </a:schemeClr>
                </a:solidFill>
              </a:rPr>
              <a:t>lithium</a:t>
            </a:r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hu-HU" sz="2800" dirty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hu-HU" sz="2800" dirty="0" err="1">
                <a:solidFill>
                  <a:schemeClr val="accent5">
                    <a:lumMod val="50000"/>
                  </a:schemeClr>
                </a:solidFill>
              </a:rPr>
              <a:t>antipsychotics</a:t>
            </a:r>
            <a:r>
              <a:rPr lang="hu-HU" sz="2800" dirty="0">
                <a:solidFill>
                  <a:schemeClr val="accent5">
                    <a:lumMod val="50000"/>
                  </a:schemeClr>
                </a:solidFill>
              </a:rPr>
              <a:t> (!)</a:t>
            </a:r>
          </a:p>
          <a:p>
            <a:pPr marL="502920" indent="-457200"/>
            <a:r>
              <a:rPr lang="hu-HU" sz="2800" b="1" dirty="0" err="1"/>
              <a:t>chronic</a:t>
            </a:r>
            <a:r>
              <a:rPr lang="hu-HU" sz="2800" b="1" dirty="0"/>
              <a:t> </a:t>
            </a:r>
            <a:r>
              <a:rPr lang="hu-HU" sz="2800" b="1" dirty="0" err="1"/>
              <a:t>depression</a:t>
            </a:r>
            <a:r>
              <a:rPr lang="hu-HU" sz="2800" b="1" dirty="0"/>
              <a:t>/</a:t>
            </a:r>
            <a:r>
              <a:rPr lang="hu-HU" sz="2800" b="1" dirty="0" err="1"/>
              <a:t>dysthymia</a:t>
            </a:r>
            <a:endParaRPr lang="hu-HU" sz="2800" b="1" dirty="0"/>
          </a:p>
          <a:p>
            <a:pPr marL="45720" indent="0">
              <a:buNone/>
            </a:pPr>
            <a:r>
              <a:rPr lang="hu-HU" sz="2800" dirty="0"/>
              <a:t>	SSRI = MAO</a:t>
            </a:r>
          </a:p>
          <a:p>
            <a:pPr marL="45720" indent="0">
              <a:buNone/>
            </a:pPr>
            <a:r>
              <a:rPr lang="hu-HU" sz="2800" dirty="0"/>
              <a:t>	rapid </a:t>
            </a:r>
            <a:r>
              <a:rPr lang="hu-HU" sz="2800" dirty="0" err="1"/>
              <a:t>cycling</a:t>
            </a:r>
            <a:r>
              <a:rPr lang="hu-HU" sz="2800" dirty="0"/>
              <a:t> -&gt; </a:t>
            </a:r>
            <a:r>
              <a:rPr lang="hu-HU" sz="2800" dirty="0" err="1">
                <a:solidFill>
                  <a:schemeClr val="accent5">
                    <a:lumMod val="50000"/>
                  </a:schemeClr>
                </a:solidFill>
              </a:rPr>
              <a:t>mood</a:t>
            </a:r>
            <a:r>
              <a:rPr lang="hu-H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accent5">
                    <a:lumMod val="50000"/>
                  </a:schemeClr>
                </a:solidFill>
              </a:rPr>
              <a:t>stabilizer</a:t>
            </a:r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785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err="1" smtClean="0"/>
              <a:t>Selecting</a:t>
            </a:r>
            <a:r>
              <a:rPr lang="hu-HU" sz="2800" dirty="0" smtClean="0"/>
              <a:t> </a:t>
            </a:r>
            <a:r>
              <a:rPr lang="hu-HU" sz="2800" dirty="0" err="1" smtClean="0"/>
              <a:t>antidepressant</a:t>
            </a:r>
            <a:r>
              <a:rPr lang="hu-HU" sz="2800" dirty="0" smtClean="0"/>
              <a:t>  </a:t>
            </a:r>
            <a:r>
              <a:rPr lang="hu-HU" sz="2800" dirty="0" err="1" smtClean="0"/>
              <a:t>therapy</a:t>
            </a:r>
            <a:r>
              <a:rPr lang="hu-HU" sz="2800" dirty="0" smtClean="0"/>
              <a:t> </a:t>
            </a:r>
            <a:r>
              <a:rPr lang="hu-HU" sz="2800" dirty="0" err="1" smtClean="0"/>
              <a:t>based</a:t>
            </a:r>
            <a:r>
              <a:rPr lang="hu-HU" sz="2800" dirty="0" smtClean="0"/>
              <a:t>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cluster</a:t>
            </a:r>
            <a:r>
              <a:rPr lang="hu-HU" sz="2800" dirty="0" smtClean="0"/>
              <a:t> </a:t>
            </a:r>
            <a:r>
              <a:rPr lang="hu-HU" sz="2800" dirty="0" err="1" smtClean="0"/>
              <a:t>symptoms</a:t>
            </a:r>
            <a:endParaRPr lang="en-US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err="1" smtClean="0"/>
              <a:t>Depression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:</a:t>
            </a:r>
          </a:p>
          <a:p>
            <a:endParaRPr lang="hu-HU" sz="2800" dirty="0" smtClean="0"/>
          </a:p>
          <a:p>
            <a:r>
              <a:rPr lang="hu-HU" sz="2800" b="1" dirty="0" err="1" smtClean="0"/>
              <a:t>anxiety</a:t>
            </a:r>
            <a:r>
              <a:rPr lang="hu-HU" sz="2800" b="1" dirty="0" smtClean="0"/>
              <a:t>:</a:t>
            </a:r>
            <a:r>
              <a:rPr lang="hu-HU" sz="2800" dirty="0" smtClean="0"/>
              <a:t>        </a:t>
            </a:r>
            <a:r>
              <a:rPr lang="hu-HU" sz="2800" dirty="0" err="1" smtClean="0"/>
              <a:t>citalopram</a:t>
            </a:r>
            <a:r>
              <a:rPr lang="hu-HU" sz="2800" dirty="0" smtClean="0"/>
              <a:t>, </a:t>
            </a:r>
            <a:r>
              <a:rPr lang="hu-HU" sz="2800" dirty="0" err="1" smtClean="0"/>
              <a:t>sertralin</a:t>
            </a:r>
            <a:endParaRPr lang="hu-HU" sz="2800" dirty="0" smtClean="0"/>
          </a:p>
          <a:p>
            <a:r>
              <a:rPr lang="hu-HU" sz="2800" b="1" dirty="0" err="1" smtClean="0"/>
              <a:t>fatigue</a:t>
            </a:r>
            <a:r>
              <a:rPr lang="hu-HU" sz="2800" b="1" dirty="0" smtClean="0"/>
              <a:t>:         </a:t>
            </a:r>
            <a:r>
              <a:rPr lang="hu-HU" sz="2800" dirty="0" err="1" smtClean="0"/>
              <a:t>norepinephrine</a:t>
            </a:r>
            <a:r>
              <a:rPr lang="hu-HU" sz="2800" dirty="0" smtClean="0"/>
              <a:t>, dopamin </a:t>
            </a:r>
            <a:r>
              <a:rPr lang="hu-HU" sz="2800" dirty="0" err="1" smtClean="0"/>
              <a:t>reuptakeinhibitors</a:t>
            </a:r>
            <a:r>
              <a:rPr lang="hu-HU" sz="2800" dirty="0" smtClean="0"/>
              <a:t>:</a:t>
            </a:r>
            <a:r>
              <a:rPr lang="hu-HU" sz="2800" dirty="0" err="1" smtClean="0"/>
              <a:t>venlafaxine</a:t>
            </a:r>
            <a:r>
              <a:rPr lang="hu-HU" sz="2800" dirty="0" smtClean="0"/>
              <a:t>,</a:t>
            </a:r>
            <a:r>
              <a:rPr lang="hu-HU" sz="2800" dirty="0" err="1" smtClean="0"/>
              <a:t>fluoxetine</a:t>
            </a:r>
            <a:endParaRPr lang="hu-HU" sz="2800" dirty="0" smtClean="0"/>
          </a:p>
          <a:p>
            <a:r>
              <a:rPr lang="hu-HU" sz="2800" b="1" dirty="0" err="1" smtClean="0"/>
              <a:t>insomnia</a:t>
            </a:r>
            <a:r>
              <a:rPr lang="hu-HU" sz="2800" b="1" dirty="0" smtClean="0"/>
              <a:t>:</a:t>
            </a:r>
            <a:r>
              <a:rPr lang="hu-HU" sz="2800" dirty="0" smtClean="0"/>
              <a:t>      </a:t>
            </a:r>
            <a:r>
              <a:rPr lang="hu-HU" sz="2800" dirty="0" err="1" smtClean="0"/>
              <a:t>mirtazapine</a:t>
            </a:r>
            <a:r>
              <a:rPr lang="hu-HU" sz="2800" dirty="0" smtClean="0"/>
              <a:t>, </a:t>
            </a:r>
            <a:r>
              <a:rPr lang="hu-HU" sz="2800" dirty="0" err="1" smtClean="0"/>
              <a:t>nefazodone</a:t>
            </a:r>
            <a:r>
              <a:rPr lang="hu-HU" sz="2800" dirty="0" smtClean="0"/>
              <a:t>,  </a:t>
            </a:r>
            <a:r>
              <a:rPr lang="hu-HU" sz="2800" dirty="0" err="1" smtClean="0"/>
              <a:t>agomelatin</a:t>
            </a:r>
            <a:endParaRPr lang="hu-HU" sz="2800" dirty="0" smtClean="0"/>
          </a:p>
          <a:p>
            <a:r>
              <a:rPr lang="hu-HU" sz="2800" b="1" dirty="0" err="1" smtClean="0"/>
              <a:t>pain</a:t>
            </a:r>
            <a:r>
              <a:rPr lang="hu-HU" sz="2800" b="1" dirty="0" smtClean="0"/>
              <a:t>:</a:t>
            </a:r>
            <a:r>
              <a:rPr lang="hu-HU" sz="2800" dirty="0" smtClean="0"/>
              <a:t>             </a:t>
            </a:r>
            <a:r>
              <a:rPr lang="hu-HU" sz="2800" dirty="0" err="1" smtClean="0"/>
              <a:t>duloxetin</a:t>
            </a:r>
            <a:r>
              <a:rPr lang="hu-HU" sz="2800" dirty="0" smtClean="0"/>
              <a:t>,TCA</a:t>
            </a:r>
          </a:p>
          <a:p>
            <a:r>
              <a:rPr lang="hu-HU" sz="2800" b="1" dirty="0" err="1" smtClean="0"/>
              <a:t>cognitive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problems</a:t>
            </a:r>
            <a:r>
              <a:rPr lang="hu-HU" sz="2800" dirty="0" smtClean="0"/>
              <a:t>: </a:t>
            </a:r>
            <a:r>
              <a:rPr lang="hu-HU" sz="2800" dirty="0" err="1" smtClean="0"/>
              <a:t>vortioxetine</a:t>
            </a:r>
            <a:r>
              <a:rPr lang="hu-HU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hu-HU" sz="3000" dirty="0" err="1" smtClean="0">
                <a:solidFill>
                  <a:schemeClr val="accent1"/>
                </a:solidFill>
              </a:rPr>
              <a:t>Adverse</a:t>
            </a:r>
            <a:r>
              <a:rPr lang="hu-HU" sz="3000" dirty="0" smtClean="0">
                <a:solidFill>
                  <a:schemeClr val="accent1"/>
                </a:solidFill>
              </a:rPr>
              <a:t> </a:t>
            </a:r>
            <a:r>
              <a:rPr lang="hu-HU" sz="3000" dirty="0" err="1" smtClean="0">
                <a:solidFill>
                  <a:schemeClr val="accent1"/>
                </a:solidFill>
              </a:rPr>
              <a:t>effect</a:t>
            </a:r>
            <a:r>
              <a:rPr lang="hu-HU" sz="3000" dirty="0" smtClean="0">
                <a:solidFill>
                  <a:schemeClr val="accent1"/>
                </a:solidFill>
              </a:rPr>
              <a:t> of </a:t>
            </a:r>
            <a:r>
              <a:rPr lang="hu-HU" sz="3000" dirty="0" err="1" smtClean="0">
                <a:solidFill>
                  <a:schemeClr val="accent1"/>
                </a:solidFill>
              </a:rPr>
              <a:t>antidepressants</a:t>
            </a:r>
            <a:endParaRPr lang="en-GB" sz="3000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anticholinerg</a:t>
            </a:r>
            <a:r>
              <a:rPr lang="hu-HU" dirty="0" smtClean="0"/>
              <a:t>:	</a:t>
            </a:r>
            <a:r>
              <a:rPr lang="hu-HU" dirty="0" err="1" smtClean="0"/>
              <a:t>dry</a:t>
            </a:r>
            <a:r>
              <a:rPr lang="hu-HU" dirty="0" smtClean="0"/>
              <a:t> </a:t>
            </a:r>
            <a:r>
              <a:rPr lang="hu-HU" dirty="0" err="1" smtClean="0"/>
              <a:t>mouth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constipation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visual</a:t>
            </a:r>
            <a:r>
              <a:rPr lang="hu-HU" dirty="0" smtClean="0"/>
              <a:t> </a:t>
            </a:r>
            <a:r>
              <a:rPr lang="hu-HU" dirty="0" err="1" smtClean="0"/>
              <a:t>disturbances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urine</a:t>
            </a:r>
            <a:r>
              <a:rPr lang="hu-HU" dirty="0" smtClean="0"/>
              <a:t> </a:t>
            </a:r>
            <a:r>
              <a:rPr lang="hu-HU" dirty="0" err="1" smtClean="0"/>
              <a:t>retention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tachycardia</a:t>
            </a:r>
            <a:endParaRPr lang="hu-HU" dirty="0" smtClean="0"/>
          </a:p>
          <a:p>
            <a:r>
              <a:rPr lang="hu-HU" dirty="0" err="1" smtClean="0"/>
              <a:t>α-rec</a:t>
            </a:r>
            <a:r>
              <a:rPr lang="hu-HU" dirty="0" smtClean="0"/>
              <a:t>. </a:t>
            </a:r>
            <a:r>
              <a:rPr lang="hu-HU" dirty="0" err="1" smtClean="0"/>
              <a:t>block</a:t>
            </a:r>
            <a:r>
              <a:rPr lang="hu-HU" dirty="0" smtClean="0"/>
              <a:t>.:	</a:t>
            </a:r>
            <a:r>
              <a:rPr lang="hu-HU" dirty="0" err="1" smtClean="0"/>
              <a:t>orthostatic</a:t>
            </a:r>
            <a:r>
              <a:rPr lang="hu-HU" dirty="0" smtClean="0"/>
              <a:t> </a:t>
            </a:r>
            <a:r>
              <a:rPr lang="hu-HU" dirty="0" err="1" smtClean="0"/>
              <a:t>hypotension</a:t>
            </a:r>
            <a:endParaRPr lang="hu-HU" dirty="0" smtClean="0"/>
          </a:p>
          <a:p>
            <a:r>
              <a:rPr lang="hu-HU" dirty="0" smtClean="0"/>
              <a:t>H</a:t>
            </a:r>
            <a:r>
              <a:rPr lang="hu-HU" sz="1900" dirty="0" smtClean="0"/>
              <a:t>1</a:t>
            </a:r>
            <a:r>
              <a:rPr lang="hu-HU" dirty="0" smtClean="0"/>
              <a:t> </a:t>
            </a:r>
            <a:r>
              <a:rPr lang="hu-HU" dirty="0" err="1" smtClean="0"/>
              <a:t>rec</a:t>
            </a:r>
            <a:r>
              <a:rPr lang="hu-HU" dirty="0" smtClean="0"/>
              <a:t>. </a:t>
            </a:r>
            <a:r>
              <a:rPr lang="hu-HU" dirty="0" err="1" smtClean="0"/>
              <a:t>block</a:t>
            </a:r>
            <a:r>
              <a:rPr lang="hu-HU" dirty="0" smtClean="0"/>
              <a:t>.:	</a:t>
            </a:r>
            <a:r>
              <a:rPr lang="hu-HU" dirty="0" err="1" smtClean="0"/>
              <a:t>sleepiness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sedation</a:t>
            </a:r>
            <a:endParaRPr lang="hu-HU" dirty="0" smtClean="0"/>
          </a:p>
          <a:p>
            <a:r>
              <a:rPr lang="hu-HU" dirty="0" err="1" smtClean="0"/>
              <a:t>others</a:t>
            </a:r>
            <a:r>
              <a:rPr lang="hu-HU" dirty="0" smtClean="0"/>
              <a:t>:		</a:t>
            </a:r>
            <a:r>
              <a:rPr lang="hu-HU" dirty="0" err="1" smtClean="0"/>
              <a:t>allergy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nausea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headache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haematological</a:t>
            </a:r>
            <a:r>
              <a:rPr lang="hu-HU" dirty="0" smtClean="0"/>
              <a:t> </a:t>
            </a:r>
            <a:r>
              <a:rPr lang="hu-HU" dirty="0" err="1" smtClean="0"/>
              <a:t>tox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201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accent1"/>
                </a:solidFill>
              </a:rPr>
              <a:t>most </a:t>
            </a:r>
            <a:r>
              <a:rPr lang="hu-HU" dirty="0" err="1" smtClean="0">
                <a:solidFill>
                  <a:schemeClr val="accent1"/>
                </a:solidFill>
              </a:rPr>
              <a:t>commonly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prescribed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antidepressants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in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the</a:t>
            </a:r>
            <a:r>
              <a:rPr lang="hu-HU" dirty="0" smtClean="0">
                <a:solidFill>
                  <a:schemeClr val="accent1"/>
                </a:solidFill>
              </a:rPr>
              <a:t> USA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dirty="0" err="1" smtClean="0"/>
              <a:t>sertraline</a:t>
            </a:r>
            <a:r>
              <a:rPr lang="hu-HU" sz="2400" dirty="0" smtClean="0"/>
              <a:t>			</a:t>
            </a:r>
            <a:r>
              <a:rPr lang="hu-HU" sz="2400" dirty="0" err="1" smtClean="0"/>
              <a:t>Zoloft</a:t>
            </a:r>
            <a:r>
              <a:rPr lang="hu-HU" sz="2400" dirty="0"/>
              <a:t>	</a:t>
            </a:r>
            <a:r>
              <a:rPr lang="hu-HU" sz="2400" dirty="0" smtClean="0"/>
              <a:t>		SSRI</a:t>
            </a:r>
          </a:p>
          <a:p>
            <a:r>
              <a:rPr lang="hu-HU" sz="2400" dirty="0" err="1"/>
              <a:t>c</a:t>
            </a:r>
            <a:r>
              <a:rPr lang="hu-HU" sz="2400" dirty="0" err="1" smtClean="0"/>
              <a:t>italopram</a:t>
            </a:r>
            <a:r>
              <a:rPr lang="hu-HU" sz="2400" dirty="0" smtClean="0"/>
              <a:t>			</a:t>
            </a:r>
            <a:r>
              <a:rPr lang="hu-HU" sz="2400" dirty="0" err="1" smtClean="0"/>
              <a:t>Celexa</a:t>
            </a:r>
            <a:r>
              <a:rPr lang="hu-HU" sz="2400" dirty="0" smtClean="0"/>
              <a:t>		SSRI</a:t>
            </a:r>
          </a:p>
          <a:p>
            <a:r>
              <a:rPr lang="hu-HU" sz="2400" b="1" dirty="0" err="1" smtClean="0">
                <a:solidFill>
                  <a:srgbClr val="FF0000"/>
                </a:solidFill>
              </a:rPr>
              <a:t>fluoxetine</a:t>
            </a:r>
            <a:r>
              <a:rPr lang="hu-HU" sz="2400" b="1" dirty="0" smtClean="0">
                <a:solidFill>
                  <a:srgbClr val="FF0000"/>
                </a:solidFill>
              </a:rPr>
              <a:t>	</a:t>
            </a:r>
            <a:r>
              <a:rPr lang="hu-HU" sz="2400" dirty="0" smtClean="0"/>
              <a:t>		</a:t>
            </a:r>
            <a:r>
              <a:rPr lang="hu-HU" sz="2400" dirty="0" err="1" smtClean="0">
                <a:solidFill>
                  <a:srgbClr val="FF0000"/>
                </a:solidFill>
              </a:rPr>
              <a:t>Prosac</a:t>
            </a:r>
            <a:r>
              <a:rPr lang="hu-HU" sz="2400" dirty="0" smtClean="0">
                <a:solidFill>
                  <a:srgbClr val="FF0000"/>
                </a:solidFill>
              </a:rPr>
              <a:t>	</a:t>
            </a:r>
            <a:r>
              <a:rPr lang="hu-HU" sz="2400" dirty="0" smtClean="0"/>
              <a:t>		SSRI</a:t>
            </a:r>
          </a:p>
          <a:p>
            <a:r>
              <a:rPr lang="hu-HU" sz="2400" dirty="0" err="1" smtClean="0"/>
              <a:t>escitalopram</a:t>
            </a:r>
            <a:r>
              <a:rPr lang="hu-HU" sz="2400" dirty="0" smtClean="0"/>
              <a:t>		</a:t>
            </a:r>
            <a:r>
              <a:rPr lang="hu-HU" sz="2400" dirty="0" err="1" smtClean="0"/>
              <a:t>Lexapro</a:t>
            </a:r>
            <a:r>
              <a:rPr lang="hu-HU" sz="2400" dirty="0" smtClean="0"/>
              <a:t>		SSRI</a:t>
            </a:r>
          </a:p>
          <a:p>
            <a:r>
              <a:rPr lang="hu-HU" sz="2400" dirty="0" err="1" smtClean="0"/>
              <a:t>trazodone</a:t>
            </a:r>
            <a:r>
              <a:rPr lang="hu-HU" sz="2400" dirty="0" smtClean="0"/>
              <a:t>			</a:t>
            </a:r>
            <a:r>
              <a:rPr lang="hu-HU" sz="2400" dirty="0" err="1" smtClean="0"/>
              <a:t>Desyrel</a:t>
            </a:r>
            <a:r>
              <a:rPr lang="hu-HU" sz="2400" dirty="0" smtClean="0"/>
              <a:t>		SARI</a:t>
            </a:r>
          </a:p>
          <a:p>
            <a:r>
              <a:rPr lang="hu-HU" sz="2400" dirty="0" err="1" smtClean="0"/>
              <a:t>duloxetine</a:t>
            </a:r>
            <a:r>
              <a:rPr lang="hu-HU" sz="2400" dirty="0" smtClean="0"/>
              <a:t>			</a:t>
            </a:r>
            <a:r>
              <a:rPr lang="hu-HU" sz="2400" dirty="0" err="1" smtClean="0"/>
              <a:t>Cymbalta</a:t>
            </a:r>
            <a:r>
              <a:rPr lang="hu-HU" sz="2400" dirty="0" smtClean="0"/>
              <a:t>		SNRI</a:t>
            </a:r>
          </a:p>
          <a:p>
            <a:r>
              <a:rPr lang="hu-HU" sz="2400" dirty="0" err="1" smtClean="0"/>
              <a:t>paroxetine</a:t>
            </a:r>
            <a:r>
              <a:rPr lang="hu-HU" sz="2400" dirty="0" smtClean="0"/>
              <a:t>			</a:t>
            </a:r>
            <a:r>
              <a:rPr lang="hu-HU" sz="2400" dirty="0" err="1" smtClean="0"/>
              <a:t>Paxil</a:t>
            </a:r>
            <a:r>
              <a:rPr lang="hu-HU" sz="2400" dirty="0" smtClean="0"/>
              <a:t>			SSRI</a:t>
            </a:r>
          </a:p>
          <a:p>
            <a:r>
              <a:rPr lang="hu-HU" sz="2400" dirty="0" err="1" smtClean="0"/>
              <a:t>amitriptyline</a:t>
            </a:r>
            <a:r>
              <a:rPr lang="hu-HU" sz="2400" dirty="0" smtClean="0"/>
              <a:t>		</a:t>
            </a:r>
            <a:r>
              <a:rPr lang="hu-HU" sz="2400" dirty="0" err="1" smtClean="0"/>
              <a:t>Elavil</a:t>
            </a:r>
            <a:r>
              <a:rPr lang="hu-HU" sz="2400" dirty="0" smtClean="0"/>
              <a:t>			TCA</a:t>
            </a:r>
          </a:p>
          <a:p>
            <a:r>
              <a:rPr lang="hu-HU" sz="2400" b="1" dirty="0" err="1" smtClean="0"/>
              <a:t>venlafaxine</a:t>
            </a:r>
            <a:r>
              <a:rPr lang="hu-HU" sz="2400" b="1" dirty="0" smtClean="0"/>
              <a:t> XR	</a:t>
            </a:r>
            <a:r>
              <a:rPr lang="hu-HU" sz="2400" dirty="0" smtClean="0"/>
              <a:t>	</a:t>
            </a:r>
            <a:r>
              <a:rPr lang="hu-HU" sz="2400" b="1" dirty="0" err="1" smtClean="0"/>
              <a:t>Effexor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XR</a:t>
            </a:r>
            <a:r>
              <a:rPr lang="hu-HU" sz="2400" dirty="0" smtClean="0"/>
              <a:t>		SNRI</a:t>
            </a:r>
          </a:p>
          <a:p>
            <a:r>
              <a:rPr lang="hu-HU" sz="2400" dirty="0" err="1" smtClean="0"/>
              <a:t>bupropion</a:t>
            </a:r>
            <a:r>
              <a:rPr lang="hu-HU" sz="2400" dirty="0" smtClean="0"/>
              <a:t>	XL		</a:t>
            </a:r>
            <a:r>
              <a:rPr lang="hu-HU" sz="2400" dirty="0" err="1" smtClean="0"/>
              <a:t>Wellbutrin</a:t>
            </a:r>
            <a:r>
              <a:rPr lang="hu-HU" sz="2400" dirty="0" smtClean="0"/>
              <a:t>		NDRI</a:t>
            </a:r>
          </a:p>
          <a:p>
            <a:r>
              <a:rPr lang="hu-HU" sz="2400" dirty="0" err="1" smtClean="0"/>
              <a:t>mirtazapine</a:t>
            </a:r>
            <a:r>
              <a:rPr lang="hu-HU" sz="2400" dirty="0" smtClean="0"/>
              <a:t>		</a:t>
            </a:r>
            <a:r>
              <a:rPr lang="hu-HU" sz="2400" dirty="0" err="1" smtClean="0"/>
              <a:t>Remeron</a:t>
            </a:r>
            <a:r>
              <a:rPr lang="hu-HU" sz="2400" dirty="0" smtClean="0"/>
              <a:t>		TCA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3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err="1" smtClean="0">
                <a:solidFill>
                  <a:schemeClr val="accent1"/>
                </a:solidFill>
              </a:rPr>
              <a:t>how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to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use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properly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the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antidepressants</a:t>
            </a:r>
            <a:r>
              <a:rPr lang="hu-HU" dirty="0" smtClean="0">
                <a:solidFill>
                  <a:schemeClr val="accent1"/>
                </a:solidFill>
              </a:rPr>
              <a:t> ?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9416"/>
            <a:ext cx="7992888" cy="4846320"/>
          </a:xfrm>
        </p:spPr>
        <p:txBody>
          <a:bodyPr>
            <a:normAutofit/>
          </a:bodyPr>
          <a:lstStyle/>
          <a:p>
            <a:endParaRPr lang="hu-HU" sz="2400" dirty="0" smtClean="0"/>
          </a:p>
          <a:p>
            <a:r>
              <a:rPr lang="hu-HU" sz="2400" dirty="0" smtClean="0"/>
              <a:t>The </a:t>
            </a:r>
            <a:r>
              <a:rPr lang="hu-HU" sz="2400" b="1" dirty="0" err="1" smtClean="0"/>
              <a:t>selected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product</a:t>
            </a:r>
            <a:r>
              <a:rPr lang="hu-HU" sz="2400" b="1" dirty="0" smtClean="0"/>
              <a:t> </a:t>
            </a:r>
            <a:r>
              <a:rPr lang="hu-HU" sz="2400" dirty="0" err="1" smtClean="0"/>
              <a:t>should</a:t>
            </a:r>
            <a:r>
              <a:rPr lang="hu-HU" sz="2400" dirty="0" smtClean="0"/>
              <a:t> be </a:t>
            </a:r>
            <a:r>
              <a:rPr lang="hu-HU" sz="2400" dirty="0" err="1" smtClean="0"/>
              <a:t>given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„</a:t>
            </a:r>
            <a:r>
              <a:rPr lang="hu-HU" sz="2400" b="1" dirty="0" err="1" smtClean="0"/>
              <a:t>personalized</a:t>
            </a:r>
            <a:r>
              <a:rPr lang="hu-HU" sz="2400" b="1" dirty="0" smtClean="0"/>
              <a:t>” </a:t>
            </a:r>
            <a:r>
              <a:rPr lang="hu-HU" sz="2400" b="1" dirty="0" err="1" smtClean="0"/>
              <a:t>dose</a:t>
            </a:r>
            <a:r>
              <a:rPr lang="hu-HU" sz="2400" b="1" dirty="0" smtClean="0"/>
              <a:t>.</a:t>
            </a:r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antidepressant</a:t>
            </a:r>
            <a:r>
              <a:rPr lang="hu-HU" sz="2400" dirty="0" smtClean="0"/>
              <a:t> </a:t>
            </a:r>
            <a:r>
              <a:rPr lang="hu-HU" sz="2400" b="1" dirty="0" err="1" smtClean="0"/>
              <a:t>effec</a:t>
            </a:r>
            <a:r>
              <a:rPr lang="hu-HU" sz="2400" dirty="0" err="1" smtClean="0"/>
              <a:t>t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product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appear</a:t>
            </a:r>
            <a:r>
              <a:rPr lang="hu-HU" sz="2400" dirty="0" smtClean="0"/>
              <a:t> </a:t>
            </a:r>
            <a:r>
              <a:rPr lang="hu-HU" sz="2400" b="1" dirty="0" err="1" smtClean="0"/>
              <a:t>only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after</a:t>
            </a:r>
            <a:r>
              <a:rPr lang="hu-HU" sz="2400" b="1" dirty="0" smtClean="0"/>
              <a:t> 3-4 </a:t>
            </a:r>
            <a:r>
              <a:rPr lang="hu-HU" sz="2400" b="1" dirty="0" err="1" smtClean="0"/>
              <a:t>weeks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treatment</a:t>
            </a:r>
            <a:r>
              <a:rPr lang="hu-HU" sz="2400" b="1" dirty="0" smtClean="0"/>
              <a:t>.</a:t>
            </a:r>
          </a:p>
          <a:p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case</a:t>
            </a:r>
            <a:r>
              <a:rPr lang="hu-HU" sz="2400" dirty="0" smtClean="0"/>
              <a:t> of </a:t>
            </a:r>
            <a:r>
              <a:rPr lang="hu-HU" sz="2400" dirty="0" err="1" smtClean="0"/>
              <a:t>resistency</a:t>
            </a:r>
            <a:r>
              <a:rPr lang="hu-HU" sz="2400" dirty="0" smtClean="0"/>
              <a:t> </a:t>
            </a:r>
            <a:r>
              <a:rPr lang="hu-HU" sz="2400" dirty="0" err="1" smtClean="0"/>
              <a:t>checking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actual</a:t>
            </a:r>
            <a:r>
              <a:rPr lang="hu-HU" sz="2400" dirty="0" smtClean="0"/>
              <a:t> </a:t>
            </a:r>
            <a:r>
              <a:rPr lang="hu-HU" sz="2400" dirty="0" err="1" smtClean="0"/>
              <a:t>plasma</a:t>
            </a:r>
            <a:r>
              <a:rPr lang="hu-HU" sz="2400" dirty="0" smtClean="0"/>
              <a:t> </a:t>
            </a:r>
            <a:r>
              <a:rPr lang="hu-HU" sz="2400" dirty="0" err="1" smtClean="0"/>
              <a:t>level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active</a:t>
            </a:r>
            <a:r>
              <a:rPr lang="hu-HU" sz="2400" dirty="0" smtClean="0"/>
              <a:t> </a:t>
            </a:r>
            <a:r>
              <a:rPr lang="hu-HU" sz="2400" dirty="0" err="1" smtClean="0"/>
              <a:t>substance</a:t>
            </a:r>
            <a:r>
              <a:rPr lang="hu-HU" sz="2400" dirty="0" smtClean="0"/>
              <a:t> </a:t>
            </a:r>
            <a:r>
              <a:rPr lang="hu-HU" sz="2400" dirty="0" err="1" smtClean="0"/>
              <a:t>strongly</a:t>
            </a:r>
            <a:r>
              <a:rPr lang="hu-HU" sz="2400" dirty="0" smtClean="0"/>
              <a:t> </a:t>
            </a:r>
            <a:r>
              <a:rPr lang="hu-HU" sz="2400" dirty="0" err="1" smtClean="0"/>
              <a:t>recommended</a:t>
            </a:r>
            <a:r>
              <a:rPr lang="hu-HU" sz="2400" dirty="0" smtClean="0"/>
              <a:t>.</a:t>
            </a:r>
          </a:p>
          <a:p>
            <a:r>
              <a:rPr lang="hu-HU" sz="2400" b="1" dirty="0" err="1" smtClean="0"/>
              <a:t>Augmentation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depression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drugs</a:t>
            </a:r>
            <a:r>
              <a:rPr lang="hu-HU" sz="2400" b="1" dirty="0" smtClean="0"/>
              <a:t> </a:t>
            </a:r>
            <a:r>
              <a:rPr lang="hu-HU" sz="2400" dirty="0" smtClean="0"/>
              <a:t>is </a:t>
            </a:r>
            <a:r>
              <a:rPr lang="hu-HU" sz="2400" dirty="0" err="1" smtClean="0"/>
              <a:t>only</a:t>
            </a:r>
            <a:r>
              <a:rPr lang="hu-HU" sz="2400" dirty="0" smtClean="0"/>
              <a:t> a </a:t>
            </a:r>
            <a:r>
              <a:rPr lang="hu-HU" sz="2400" dirty="0" err="1" smtClean="0"/>
              <a:t>relatively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idea (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aripiprazole</a:t>
            </a:r>
            <a:r>
              <a:rPr lang="hu-HU" sz="2400" dirty="0" smtClean="0"/>
              <a:t>, </a:t>
            </a:r>
            <a:r>
              <a:rPr lang="hu-HU" sz="2400" dirty="0" err="1" smtClean="0"/>
              <a:t>quetiapine</a:t>
            </a:r>
            <a:r>
              <a:rPr lang="hu-HU" sz="2400" dirty="0" smtClean="0"/>
              <a:t>)</a:t>
            </a:r>
          </a:p>
          <a:p>
            <a:r>
              <a:rPr lang="hu-HU" sz="2400" b="1" dirty="0" smtClean="0"/>
              <a:t>(„</a:t>
            </a:r>
            <a:r>
              <a:rPr lang="hu-HU" sz="2400" b="1" dirty="0" err="1" smtClean="0"/>
              <a:t>Wait</a:t>
            </a:r>
            <a:r>
              <a:rPr lang="hu-HU" sz="2400" b="1" dirty="0" smtClean="0"/>
              <a:t> and </a:t>
            </a:r>
            <a:r>
              <a:rPr lang="hu-HU" sz="2400" b="1" dirty="0" err="1" smtClean="0"/>
              <a:t>see</a:t>
            </a:r>
            <a:r>
              <a:rPr lang="hu-HU" sz="2400" b="1" dirty="0" smtClean="0"/>
              <a:t>!”)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08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</a:t>
            </a:r>
            <a:r>
              <a:rPr lang="hu-HU" sz="3200" dirty="0" smtClean="0"/>
              <a:t>New </a:t>
            </a:r>
            <a:r>
              <a:rPr lang="hu-HU" sz="3200" dirty="0" err="1" smtClean="0"/>
              <a:t>Antideprassant</a:t>
            </a:r>
            <a:r>
              <a:rPr lang="hu-HU" sz="3200" dirty="0" smtClean="0"/>
              <a:t>  </a:t>
            </a:r>
            <a:r>
              <a:rPr lang="hu-HU" sz="3200" dirty="0" err="1" smtClean="0"/>
              <a:t>Therapy</a:t>
            </a:r>
            <a:r>
              <a:rPr lang="hu-HU" sz="3200" dirty="0" smtClean="0"/>
              <a:t>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/>
              <a:t>Antidepressants</a:t>
            </a:r>
            <a:r>
              <a:rPr lang="hu-HU" b="1" dirty="0"/>
              <a:t> </a:t>
            </a:r>
            <a:r>
              <a:rPr lang="hu-HU" b="1" dirty="0" err="1"/>
              <a:t>are</a:t>
            </a:r>
            <a:r>
              <a:rPr lang="hu-HU" b="1" dirty="0"/>
              <a:t> </a:t>
            </a:r>
            <a:r>
              <a:rPr lang="hu-HU" b="1" dirty="0" err="1"/>
              <a:t>ripe</a:t>
            </a:r>
            <a:r>
              <a:rPr lang="hu-HU" b="1" dirty="0"/>
              <a:t> </a:t>
            </a:r>
            <a:r>
              <a:rPr lang="hu-HU" b="1" dirty="0" err="1"/>
              <a:t>for</a:t>
            </a:r>
            <a:r>
              <a:rPr lang="hu-HU" b="1" dirty="0"/>
              <a:t> a </a:t>
            </a:r>
            <a:r>
              <a:rPr lang="hu-HU" b="1" dirty="0" err="1"/>
              <a:t>change</a:t>
            </a:r>
            <a:r>
              <a:rPr lang="hu-HU" b="1" dirty="0"/>
              <a:t>.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history</a:t>
            </a:r>
            <a:r>
              <a:rPr lang="hu-HU" dirty="0"/>
              <a:t> has </a:t>
            </a:r>
            <a:r>
              <a:rPr lang="hu-HU" dirty="0" err="1"/>
              <a:t>been</a:t>
            </a:r>
            <a:r>
              <a:rPr lang="hu-HU" dirty="0"/>
              <a:t> </a:t>
            </a:r>
            <a:r>
              <a:rPr lang="hu-HU" dirty="0" err="1"/>
              <a:t>one</a:t>
            </a:r>
            <a:r>
              <a:rPr lang="hu-HU" dirty="0"/>
              <a:t> of </a:t>
            </a:r>
            <a:r>
              <a:rPr lang="hu-HU" dirty="0" err="1"/>
              <a:t>significant</a:t>
            </a:r>
            <a:r>
              <a:rPr lang="hu-HU" dirty="0"/>
              <a:t> </a:t>
            </a:r>
            <a:r>
              <a:rPr lang="hu-HU" dirty="0" err="1"/>
              <a:t>advancement</a:t>
            </a:r>
            <a:r>
              <a:rPr lang="hu-HU" dirty="0"/>
              <a:t>; </a:t>
            </a:r>
            <a:r>
              <a:rPr lang="hu-HU" dirty="0" err="1"/>
              <a:t>since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first</a:t>
            </a:r>
            <a:r>
              <a:rPr lang="hu-HU" dirty="0"/>
              <a:t> </a:t>
            </a:r>
            <a:r>
              <a:rPr lang="hu-HU" dirty="0" err="1"/>
              <a:t>discovery</a:t>
            </a:r>
            <a:r>
              <a:rPr lang="hu-HU" dirty="0"/>
              <a:t> </a:t>
            </a:r>
            <a:r>
              <a:rPr lang="hu-HU" dirty="0" err="1"/>
              <a:t>of</a:t>
            </a:r>
            <a:r>
              <a:rPr lang="hu-HU" dirty="0"/>
              <a:t> </a:t>
            </a:r>
            <a:r>
              <a:rPr lang="hu-HU" dirty="0" err="1"/>
              <a:t>tricyclic</a:t>
            </a:r>
            <a:r>
              <a:rPr lang="hu-HU" dirty="0"/>
              <a:t> </a:t>
            </a:r>
            <a:r>
              <a:rPr lang="hu-HU" dirty="0" err="1"/>
              <a:t>antidepressants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1950s </a:t>
            </a:r>
            <a:r>
              <a:rPr lang="hu-HU" dirty="0" smtClean="0"/>
              <a:t>                 </a:t>
            </a:r>
          </a:p>
          <a:p>
            <a:endParaRPr lang="hu-HU" dirty="0"/>
          </a:p>
          <a:p>
            <a:r>
              <a:rPr lang="hu-HU" dirty="0" smtClean="0"/>
              <a:t>A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age</a:t>
            </a:r>
            <a:r>
              <a:rPr lang="hu-HU" dirty="0" smtClean="0"/>
              <a:t> of </a:t>
            </a:r>
            <a:r>
              <a:rPr lang="hu-HU" dirty="0" err="1" smtClean="0"/>
              <a:t>antidepressant</a:t>
            </a:r>
            <a:r>
              <a:rPr lang="hu-HU" dirty="0" smtClean="0"/>
              <a:t> </a:t>
            </a:r>
            <a:r>
              <a:rPr lang="hu-HU" dirty="0" err="1" smtClean="0"/>
              <a:t>therapies</a:t>
            </a:r>
            <a:r>
              <a:rPr lang="hu-HU" dirty="0"/>
              <a:t> </a:t>
            </a:r>
            <a:r>
              <a:rPr lang="hu-HU" dirty="0" err="1"/>
              <a:t>may</a:t>
            </a:r>
            <a:r>
              <a:rPr lang="hu-HU" dirty="0"/>
              <a:t> </a:t>
            </a:r>
            <a:r>
              <a:rPr lang="hu-HU" dirty="0" err="1"/>
              <a:t>well</a:t>
            </a:r>
            <a:r>
              <a:rPr lang="hu-HU" dirty="0"/>
              <a:t> be </a:t>
            </a:r>
            <a:r>
              <a:rPr lang="hu-HU" dirty="0" err="1"/>
              <a:t>coming</a:t>
            </a:r>
            <a:r>
              <a:rPr lang="hu-HU" dirty="0"/>
              <a:t>, </a:t>
            </a:r>
            <a:r>
              <a:rPr lang="hu-HU" dirty="0" err="1"/>
              <a:t>though</a:t>
            </a:r>
            <a:r>
              <a:rPr lang="hu-HU" dirty="0"/>
              <a:t>,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just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ingredients</a:t>
            </a:r>
            <a:r>
              <a:rPr lang="hu-HU" dirty="0"/>
              <a:t>, </a:t>
            </a:r>
            <a:r>
              <a:rPr lang="hu-HU" b="1" i="1" dirty="0" err="1"/>
              <a:t>but</a:t>
            </a:r>
            <a:r>
              <a:rPr lang="hu-HU" b="1" i="1" dirty="0"/>
              <a:t> </a:t>
            </a:r>
            <a:r>
              <a:rPr lang="hu-HU" b="1" i="1" dirty="0" err="1"/>
              <a:t>in</a:t>
            </a:r>
            <a:r>
              <a:rPr lang="hu-HU" b="1" i="1" dirty="0"/>
              <a:t> </a:t>
            </a:r>
            <a:r>
              <a:rPr lang="hu-HU" b="1" i="1" dirty="0" err="1"/>
              <a:t>how</a:t>
            </a:r>
            <a:r>
              <a:rPr lang="hu-HU" b="1" i="1" dirty="0"/>
              <a:t> </a:t>
            </a:r>
            <a:r>
              <a:rPr lang="hu-HU" b="1" i="1" dirty="0" err="1"/>
              <a:t>we</a:t>
            </a:r>
            <a:r>
              <a:rPr lang="hu-HU" b="1" i="1" dirty="0"/>
              <a:t> </a:t>
            </a:r>
            <a:r>
              <a:rPr lang="hu-HU" b="1" i="1" dirty="0" err="1"/>
              <a:t>approach</a:t>
            </a:r>
            <a:r>
              <a:rPr lang="hu-HU" b="1" i="1" dirty="0"/>
              <a:t> </a:t>
            </a:r>
            <a:r>
              <a:rPr lang="hu-HU" b="1" i="1" dirty="0" err="1"/>
              <a:t>mood</a:t>
            </a:r>
            <a:r>
              <a:rPr lang="hu-HU" b="1" i="1" dirty="0"/>
              <a:t> </a:t>
            </a:r>
            <a:r>
              <a:rPr lang="hu-HU" b="1" i="1" dirty="0" err="1"/>
              <a:t>imbalances</a:t>
            </a:r>
            <a:r>
              <a:rPr lang="hu-HU" b="1" i="1" dirty="0"/>
              <a:t> </a:t>
            </a:r>
            <a:r>
              <a:rPr lang="hu-HU" b="1" i="1" dirty="0" err="1"/>
              <a:t>in</a:t>
            </a:r>
            <a:r>
              <a:rPr lang="hu-HU" b="1" i="1" dirty="0"/>
              <a:t> </a:t>
            </a:r>
            <a:r>
              <a:rPr lang="hu-HU" b="1" i="1" dirty="0" err="1"/>
              <a:t>the</a:t>
            </a:r>
            <a:r>
              <a:rPr lang="hu-HU" b="1" i="1" dirty="0"/>
              <a:t> </a:t>
            </a:r>
            <a:r>
              <a:rPr lang="hu-HU" b="1" i="1" dirty="0" err="1"/>
              <a:t>brain</a:t>
            </a:r>
            <a:r>
              <a:rPr lang="hu-HU" b="1" i="1" dirty="0"/>
              <a:t>.</a:t>
            </a:r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02536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2420888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hu-HU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  <a:endParaRPr lang="en-GB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9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Diagnosis</a:t>
            </a:r>
            <a:r>
              <a:rPr lang="hu-HU" dirty="0" smtClean="0"/>
              <a:t> </a:t>
            </a:r>
            <a:r>
              <a:rPr lang="hu-HU" dirty="0" err="1" smtClean="0"/>
              <a:t>assesment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/>
              <a:t>diagnostic</a:t>
            </a:r>
            <a:r>
              <a:rPr lang="hu-HU" dirty="0"/>
              <a:t> </a:t>
            </a:r>
            <a:r>
              <a:rPr lang="hu-HU" dirty="0" err="1"/>
              <a:t>assessment</a:t>
            </a:r>
            <a:r>
              <a:rPr lang="hu-HU" dirty="0"/>
              <a:t> </a:t>
            </a:r>
            <a:r>
              <a:rPr lang="hu-HU" dirty="0" err="1"/>
              <a:t>may</a:t>
            </a:r>
            <a:r>
              <a:rPr lang="hu-HU" dirty="0"/>
              <a:t> be </a:t>
            </a:r>
            <a:r>
              <a:rPr lang="hu-HU" dirty="0" err="1" smtClean="0"/>
              <a:t>conducted</a:t>
            </a:r>
            <a:r>
              <a:rPr lang="hu-HU" dirty="0" smtClean="0"/>
              <a:t>,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trained</a:t>
            </a:r>
            <a:r>
              <a:rPr lang="hu-HU" dirty="0" smtClean="0"/>
              <a:t> </a:t>
            </a:r>
            <a:r>
              <a:rPr lang="hu-HU" dirty="0" err="1" smtClean="0"/>
              <a:t>general</a:t>
            </a:r>
            <a:r>
              <a:rPr lang="hu-HU" dirty="0" smtClean="0"/>
              <a:t> </a:t>
            </a:r>
            <a:r>
              <a:rPr lang="hu-HU" dirty="0" err="1" smtClean="0"/>
              <a:t>practitioners</a:t>
            </a:r>
            <a:r>
              <a:rPr lang="hu-HU" dirty="0" smtClean="0"/>
              <a:t>, </a:t>
            </a:r>
            <a:r>
              <a:rPr lang="hu-HU" dirty="0" err="1" smtClean="0"/>
              <a:t>psychiatrics</a:t>
            </a:r>
            <a:r>
              <a:rPr lang="hu-HU" dirty="0" smtClean="0"/>
              <a:t> </a:t>
            </a:r>
            <a:r>
              <a:rPr lang="hu-HU" dirty="0" err="1" smtClean="0"/>
              <a:t>who</a:t>
            </a:r>
            <a:r>
              <a:rPr lang="hu-HU" dirty="0"/>
              <a:t> </a:t>
            </a:r>
            <a:r>
              <a:rPr lang="hu-HU" dirty="0" err="1" smtClean="0"/>
              <a:t>records</a:t>
            </a:r>
            <a:r>
              <a:rPr lang="hu-HU" dirty="0"/>
              <a:t> 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person's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circumstances</a:t>
            </a:r>
            <a:r>
              <a:rPr lang="hu-HU" dirty="0"/>
              <a:t>, </a:t>
            </a:r>
            <a:r>
              <a:rPr lang="hu-HU" dirty="0" err="1"/>
              <a:t>biographical</a:t>
            </a:r>
            <a:r>
              <a:rPr lang="hu-HU" dirty="0"/>
              <a:t> </a:t>
            </a:r>
            <a:r>
              <a:rPr lang="hu-HU" dirty="0" err="1"/>
              <a:t>history</a:t>
            </a:r>
            <a:r>
              <a:rPr lang="hu-HU" dirty="0"/>
              <a:t>,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symptoms</a:t>
            </a:r>
            <a:r>
              <a:rPr lang="hu-HU" dirty="0"/>
              <a:t>, and </a:t>
            </a:r>
            <a:r>
              <a:rPr lang="hu-HU" dirty="0" err="1"/>
              <a:t>family</a:t>
            </a:r>
            <a:r>
              <a:rPr lang="hu-HU" dirty="0"/>
              <a:t> </a:t>
            </a:r>
            <a:r>
              <a:rPr lang="hu-HU" dirty="0" err="1"/>
              <a:t>history</a:t>
            </a:r>
            <a:r>
              <a:rPr lang="hu-HU" dirty="0"/>
              <a:t>. </a:t>
            </a:r>
            <a:r>
              <a:rPr lang="hu-HU" dirty="0" smtClean="0"/>
              <a:t>                            The </a:t>
            </a:r>
            <a:r>
              <a:rPr lang="hu-HU" dirty="0" err="1"/>
              <a:t>broad</a:t>
            </a:r>
            <a:r>
              <a:rPr lang="hu-HU" dirty="0"/>
              <a:t> </a:t>
            </a:r>
            <a:r>
              <a:rPr lang="hu-HU" dirty="0" err="1"/>
              <a:t>clinical</a:t>
            </a:r>
            <a:r>
              <a:rPr lang="hu-HU" dirty="0"/>
              <a:t> </a:t>
            </a:r>
            <a:r>
              <a:rPr lang="hu-HU" dirty="0" err="1"/>
              <a:t>aim</a:t>
            </a:r>
            <a:r>
              <a:rPr lang="hu-HU" dirty="0"/>
              <a:t> is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formulate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relevant</a:t>
            </a:r>
            <a:r>
              <a:rPr lang="hu-HU" dirty="0"/>
              <a:t> </a:t>
            </a:r>
            <a:r>
              <a:rPr lang="hu-HU" dirty="0" err="1"/>
              <a:t>biological</a:t>
            </a:r>
            <a:r>
              <a:rPr lang="hu-HU" dirty="0"/>
              <a:t>, </a:t>
            </a:r>
            <a:r>
              <a:rPr lang="hu-HU" dirty="0" err="1"/>
              <a:t>psychological</a:t>
            </a:r>
            <a:r>
              <a:rPr lang="hu-HU" dirty="0"/>
              <a:t>, and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factors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may</a:t>
            </a:r>
            <a:r>
              <a:rPr lang="hu-HU" dirty="0"/>
              <a:t> be </a:t>
            </a:r>
            <a:r>
              <a:rPr lang="hu-HU" dirty="0" err="1"/>
              <a:t>impacting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individual's</a:t>
            </a:r>
            <a:r>
              <a:rPr lang="hu-HU" dirty="0"/>
              <a:t> </a:t>
            </a:r>
            <a:r>
              <a:rPr lang="hu-HU" dirty="0" err="1"/>
              <a:t>mood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24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</a:t>
            </a:r>
            <a:r>
              <a:rPr lang="en-US" sz="3100" dirty="0" smtClean="0"/>
              <a:t>Items of Hamilton  Rating scale</a:t>
            </a:r>
            <a:endParaRPr lang="en-US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dirty="0" smtClean="0"/>
          </a:p>
          <a:p>
            <a:r>
              <a:rPr lang="en-US" sz="2400" dirty="0" smtClean="0"/>
              <a:t> depressed mood</a:t>
            </a:r>
            <a:r>
              <a:rPr lang="hu-HU" sz="2400" dirty="0" smtClean="0"/>
              <a:t>                                                                                                 </a:t>
            </a:r>
            <a:r>
              <a:rPr lang="en-US" sz="2400" dirty="0" smtClean="0"/>
              <a:t> feeling of guilt</a:t>
            </a:r>
            <a:r>
              <a:rPr lang="hu-HU" sz="2400" dirty="0" smtClean="0"/>
              <a:t>                                                                           </a:t>
            </a:r>
            <a:r>
              <a:rPr lang="en-US" sz="2400" dirty="0" smtClean="0"/>
              <a:t> suicide </a:t>
            </a:r>
            <a:r>
              <a:rPr lang="hu-HU" sz="2400" dirty="0" smtClean="0"/>
              <a:t> idea                                                                                </a:t>
            </a:r>
            <a:r>
              <a:rPr lang="en-US" sz="2400" dirty="0" smtClean="0"/>
              <a:t>insomnia </a:t>
            </a:r>
            <a:r>
              <a:rPr lang="hu-HU" sz="2400" dirty="0" smtClean="0"/>
              <a:t>                                                                                        </a:t>
            </a:r>
            <a:r>
              <a:rPr lang="en-US" sz="2400" dirty="0" smtClean="0"/>
              <a:t>work and activity,</a:t>
            </a:r>
            <a:r>
              <a:rPr lang="hu-HU" sz="2400" dirty="0" smtClean="0"/>
              <a:t>                                                                     </a:t>
            </a:r>
            <a:r>
              <a:rPr lang="en-US" sz="2400" dirty="0" err="1" smtClean="0"/>
              <a:t>psyc</a:t>
            </a:r>
            <a:r>
              <a:rPr lang="hu-HU" sz="2400" dirty="0" err="1" smtClean="0"/>
              <a:t>ho</a:t>
            </a:r>
            <a:r>
              <a:rPr lang="en-US" sz="2400" dirty="0" smtClean="0"/>
              <a:t>motor retardation</a:t>
            </a:r>
            <a:r>
              <a:rPr lang="hu-HU" sz="2400" dirty="0" smtClean="0"/>
              <a:t>                                                               </a:t>
            </a:r>
            <a:r>
              <a:rPr lang="en-US" sz="2400" dirty="0" smtClean="0"/>
              <a:t>agitation anxiety</a:t>
            </a:r>
            <a:r>
              <a:rPr lang="hu-HU" sz="2400" dirty="0" smtClean="0"/>
              <a:t>                                                                      </a:t>
            </a:r>
            <a:r>
              <a:rPr lang="en-US" sz="2400" dirty="0" smtClean="0"/>
              <a:t>somatic symptoms</a:t>
            </a:r>
            <a:r>
              <a:rPr lang="hu-HU" sz="2400" dirty="0" smtClean="0"/>
              <a:t>                                                                      </a:t>
            </a:r>
            <a:r>
              <a:rPr lang="en-US" sz="2400" dirty="0" smtClean="0"/>
              <a:t> genital symptoms </a:t>
            </a:r>
            <a:r>
              <a:rPr lang="hu-HU" sz="2400" dirty="0" smtClean="0"/>
              <a:t>                                                                        </a:t>
            </a:r>
            <a:r>
              <a:rPr lang="en-US" sz="2400" dirty="0" smtClean="0"/>
              <a:t>loss of w</a:t>
            </a:r>
            <a:r>
              <a:rPr lang="hu-HU" sz="2400" dirty="0" smtClean="0"/>
              <a:t>e</a:t>
            </a:r>
            <a:r>
              <a:rPr lang="en-US" sz="2400" dirty="0" err="1" smtClean="0"/>
              <a:t>ight</a:t>
            </a:r>
            <a:r>
              <a:rPr lang="hu-HU" sz="2400" dirty="0" smtClean="0"/>
              <a:t>                                                                           </a:t>
            </a:r>
            <a:r>
              <a:rPr lang="en-US" sz="2400" dirty="0" smtClean="0"/>
              <a:t>paranoid symptoms</a:t>
            </a:r>
            <a:r>
              <a:rPr lang="hu-HU" sz="2400" dirty="0" smtClean="0"/>
              <a:t>                                                       </a:t>
            </a:r>
            <a:r>
              <a:rPr lang="en-US" sz="2400" dirty="0" smtClean="0"/>
              <a:t> depersonalization</a:t>
            </a:r>
            <a:r>
              <a:rPr lang="hu-HU" sz="2400" dirty="0" smtClean="0"/>
              <a:t>                                                                    </a:t>
            </a:r>
            <a:r>
              <a:rPr lang="en-US" sz="2400" dirty="0" smtClean="0"/>
              <a:t> </a:t>
            </a:r>
            <a:r>
              <a:rPr lang="en-US" sz="2400" dirty="0" err="1" smtClean="0"/>
              <a:t>obsessional</a:t>
            </a:r>
            <a:r>
              <a:rPr lang="en-US" sz="2400" dirty="0" smtClean="0"/>
              <a:t> and compulsive symptoms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>
                <a:solidFill>
                  <a:schemeClr val="accent1"/>
                </a:solidFill>
              </a:rPr>
              <a:t>therapeutic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efficacy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sz="2800" b="1" dirty="0" smtClean="0"/>
              <a:t>TCA vs. SSRI	≈ </a:t>
            </a:r>
            <a:r>
              <a:rPr lang="hu-HU" sz="2800" b="1" dirty="0" err="1" smtClean="0"/>
              <a:t>equally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effective</a:t>
            </a:r>
            <a:endParaRPr lang="hu-HU" sz="2800" b="1" dirty="0" smtClean="0"/>
          </a:p>
          <a:p>
            <a:endParaRPr lang="hu-HU" sz="2800" b="1" dirty="0" smtClean="0"/>
          </a:p>
          <a:p>
            <a:r>
              <a:rPr lang="hu-HU" sz="2800" b="1" dirty="0" smtClean="0"/>
              <a:t>TCA vs. MAO	≈ </a:t>
            </a:r>
            <a:r>
              <a:rPr lang="hu-HU" sz="2800" b="1" dirty="0" err="1"/>
              <a:t>equally</a:t>
            </a:r>
            <a:r>
              <a:rPr lang="hu-HU" sz="2800" b="1" dirty="0"/>
              <a:t> </a:t>
            </a:r>
            <a:r>
              <a:rPr lang="hu-HU" sz="2800" b="1" dirty="0" err="1" smtClean="0"/>
              <a:t>effective</a:t>
            </a:r>
            <a:endParaRPr lang="hu-HU" sz="2800" b="1" dirty="0" smtClean="0"/>
          </a:p>
          <a:p>
            <a:pPr marL="0" indent="0">
              <a:buNone/>
            </a:pPr>
            <a:endParaRPr lang="hu-HU" sz="2800" b="1" dirty="0" smtClean="0"/>
          </a:p>
          <a:p>
            <a:r>
              <a:rPr lang="hu-HU" sz="2800" b="1" dirty="0" smtClean="0"/>
              <a:t>MAO vs. SSRI	≈ </a:t>
            </a:r>
            <a:r>
              <a:rPr lang="hu-HU" sz="2800" b="1" dirty="0" err="1"/>
              <a:t>equally</a:t>
            </a:r>
            <a:r>
              <a:rPr lang="hu-HU" sz="2800" b="1" dirty="0"/>
              <a:t> </a:t>
            </a:r>
            <a:r>
              <a:rPr lang="hu-HU" sz="2800" b="1" dirty="0" err="1" smtClean="0"/>
              <a:t>effective</a:t>
            </a:r>
            <a:endParaRPr lang="hu-HU" sz="2800" b="1" dirty="0" smtClean="0"/>
          </a:p>
          <a:p>
            <a:endParaRPr lang="hu-HU" sz="2800" b="1" dirty="0" smtClean="0"/>
          </a:p>
          <a:p>
            <a:r>
              <a:rPr lang="hu-HU" sz="2800" b="1" dirty="0" smtClean="0"/>
              <a:t>TCA vs. SSRI	≈ </a:t>
            </a:r>
            <a:r>
              <a:rPr lang="hu-HU" sz="2800" b="1" dirty="0" err="1"/>
              <a:t>equally</a:t>
            </a:r>
            <a:r>
              <a:rPr lang="hu-HU" sz="2800" b="1" dirty="0"/>
              <a:t> </a:t>
            </a:r>
            <a:r>
              <a:rPr lang="hu-HU" sz="2800" b="1" dirty="0" err="1"/>
              <a:t>effective</a:t>
            </a:r>
            <a:endParaRPr lang="hu-HU" sz="2800" b="1" dirty="0" smtClean="0"/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416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Depression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(?)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marL="0" indent="0" algn="ctr">
              <a:buNone/>
            </a:pPr>
            <a:r>
              <a:rPr lang="hu-HU" dirty="0" err="1" smtClean="0"/>
              <a:t>primary</a:t>
            </a:r>
            <a:r>
              <a:rPr lang="hu-HU" dirty="0" smtClean="0"/>
              <a:t> vs. </a:t>
            </a:r>
            <a:r>
              <a:rPr lang="hu-HU" dirty="0" err="1" smtClean="0"/>
              <a:t>secondary</a:t>
            </a: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err="1" smtClean="0"/>
              <a:t>endogenous</a:t>
            </a:r>
            <a:r>
              <a:rPr lang="hu-HU" dirty="0" smtClean="0"/>
              <a:t> vs. </a:t>
            </a:r>
            <a:r>
              <a:rPr lang="hu-HU" dirty="0" err="1" smtClean="0"/>
              <a:t>exogenous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0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 err="1"/>
              <a:t>Tretament</a:t>
            </a:r>
            <a:r>
              <a:rPr lang="hu-HU" sz="4000" dirty="0"/>
              <a:t> of Major </a:t>
            </a:r>
            <a:r>
              <a:rPr lang="hu-HU" sz="4000" dirty="0" err="1" smtClean="0"/>
              <a:t>Depression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( </a:t>
            </a:r>
            <a:r>
              <a:rPr lang="hu-HU" dirty="0" err="1" smtClean="0"/>
              <a:t>cont</a:t>
            </a:r>
            <a:r>
              <a:rPr lang="hu-HU" dirty="0" smtClean="0"/>
              <a:t>.)</a:t>
            </a:r>
          </a:p>
          <a:p>
            <a:r>
              <a:rPr lang="hu-HU" dirty="0" smtClean="0"/>
              <a:t>The </a:t>
            </a:r>
            <a:r>
              <a:rPr lang="hu-HU" dirty="0" err="1"/>
              <a:t>proponents</a:t>
            </a:r>
            <a:r>
              <a:rPr lang="hu-HU" dirty="0"/>
              <a:t> of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theory</a:t>
            </a:r>
            <a:r>
              <a:rPr lang="hu-HU" dirty="0"/>
              <a:t> </a:t>
            </a:r>
            <a:r>
              <a:rPr lang="hu-HU" dirty="0" err="1"/>
              <a:t>recommend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choice</a:t>
            </a:r>
            <a:r>
              <a:rPr lang="hu-HU" dirty="0"/>
              <a:t> </a:t>
            </a:r>
            <a:r>
              <a:rPr lang="hu-HU" dirty="0" err="1"/>
              <a:t>of</a:t>
            </a:r>
            <a:r>
              <a:rPr lang="hu-HU" dirty="0"/>
              <a:t> an </a:t>
            </a:r>
            <a:r>
              <a:rPr lang="hu-HU" dirty="0" err="1"/>
              <a:t>antidepressant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mechanism</a:t>
            </a:r>
            <a:r>
              <a:rPr lang="hu-HU" dirty="0"/>
              <a:t> of </a:t>
            </a:r>
            <a:r>
              <a:rPr lang="hu-HU" dirty="0" err="1"/>
              <a:t>action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impacts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most </a:t>
            </a:r>
            <a:r>
              <a:rPr lang="hu-HU" dirty="0" err="1"/>
              <a:t>prominent</a:t>
            </a:r>
            <a:r>
              <a:rPr lang="hu-HU" dirty="0"/>
              <a:t> </a:t>
            </a:r>
            <a:r>
              <a:rPr lang="hu-HU" dirty="0" err="1"/>
              <a:t>symptoms</a:t>
            </a:r>
            <a:r>
              <a:rPr lang="hu-HU" dirty="0" smtClean="0"/>
              <a:t>.                                        </a:t>
            </a:r>
            <a:r>
              <a:rPr lang="hu-HU" dirty="0" err="1"/>
              <a:t>Anxious</a:t>
            </a:r>
            <a:r>
              <a:rPr lang="hu-HU" dirty="0"/>
              <a:t> and </a:t>
            </a:r>
            <a:r>
              <a:rPr lang="hu-HU" dirty="0" err="1"/>
              <a:t>irritable</a:t>
            </a:r>
            <a:r>
              <a:rPr lang="hu-HU" dirty="0"/>
              <a:t> </a:t>
            </a:r>
            <a:r>
              <a:rPr lang="hu-HU" dirty="0" err="1"/>
              <a:t>patients</a:t>
            </a:r>
            <a:r>
              <a:rPr lang="hu-HU" dirty="0"/>
              <a:t> </a:t>
            </a:r>
            <a:r>
              <a:rPr lang="hu-HU" dirty="0" err="1"/>
              <a:t>should</a:t>
            </a:r>
            <a:r>
              <a:rPr lang="hu-HU" dirty="0"/>
              <a:t> be </a:t>
            </a:r>
            <a:r>
              <a:rPr lang="hu-HU" dirty="0" err="1"/>
              <a:t>treated</a:t>
            </a:r>
            <a:r>
              <a:rPr lang="hu-HU" dirty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rgbClr val="FF0000"/>
                </a:solidFill>
              </a:rPr>
              <a:t>SSRIs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 </a:t>
            </a:r>
            <a:r>
              <a:rPr lang="hu-HU" dirty="0" err="1" smtClean="0">
                <a:solidFill>
                  <a:srgbClr val="FF0000"/>
                </a:solidFill>
              </a:rPr>
              <a:t>or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norepinephrin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reuptake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inhibitors</a:t>
            </a:r>
            <a:r>
              <a:rPr lang="hu-HU" dirty="0">
                <a:solidFill>
                  <a:srgbClr val="FF0000"/>
                </a:solidFill>
              </a:rPr>
              <a:t> </a:t>
            </a:r>
            <a:r>
              <a:rPr lang="hu-HU" dirty="0" smtClean="0"/>
              <a:t>and                                  </a:t>
            </a:r>
            <a:r>
              <a:rPr lang="hu-HU" dirty="0" err="1" smtClean="0"/>
              <a:t>those</a:t>
            </a:r>
            <a:r>
              <a:rPr lang="hu-HU" dirty="0" smtClean="0"/>
              <a:t> </a:t>
            </a:r>
            <a:r>
              <a:rPr lang="hu-HU" dirty="0" err="1"/>
              <a:t>experiencing</a:t>
            </a:r>
            <a:r>
              <a:rPr lang="hu-HU" dirty="0"/>
              <a:t> a </a:t>
            </a:r>
            <a:r>
              <a:rPr lang="hu-HU" dirty="0" err="1"/>
              <a:t>loss</a:t>
            </a:r>
            <a:r>
              <a:rPr lang="hu-HU" dirty="0"/>
              <a:t> of </a:t>
            </a:r>
            <a:r>
              <a:rPr lang="hu-HU" dirty="0" err="1"/>
              <a:t>energy</a:t>
            </a:r>
            <a:r>
              <a:rPr lang="hu-HU" dirty="0"/>
              <a:t> and </a:t>
            </a:r>
            <a:r>
              <a:rPr lang="hu-HU" dirty="0" err="1"/>
              <a:t>enjoyment</a:t>
            </a:r>
            <a:r>
              <a:rPr lang="hu-HU" dirty="0"/>
              <a:t> of life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>
                <a:solidFill>
                  <a:srgbClr val="FF0000"/>
                </a:solidFill>
              </a:rPr>
              <a:t>norepinephrine-</a:t>
            </a:r>
            <a:r>
              <a:rPr lang="hu-HU" dirty="0">
                <a:solidFill>
                  <a:srgbClr val="FF0000"/>
                </a:solidFill>
              </a:rPr>
              <a:t> and </a:t>
            </a:r>
            <a:r>
              <a:rPr lang="hu-HU" dirty="0" err="1">
                <a:solidFill>
                  <a:srgbClr val="FF0000"/>
                </a:solidFill>
              </a:rPr>
              <a:t>dopamine-enhancing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drugs</a:t>
            </a:r>
            <a:r>
              <a:rPr lang="hu-HU" dirty="0">
                <a:solidFill>
                  <a:srgbClr val="FF0000"/>
                </a:solidFill>
              </a:rPr>
              <a:t>.</a:t>
            </a:r>
            <a:r>
              <a:rPr lang="hu-HU" u="sng" baseline="30000" dirty="0">
                <a:solidFill>
                  <a:srgbClr val="FF0000"/>
                </a:solidFill>
                <a:hlinkClick r:id="rId2"/>
              </a:rPr>
              <a:t>[</a:t>
            </a:r>
            <a:r>
              <a:rPr lang="hu-HU" u="sng" baseline="30000" dirty="0">
                <a:hlinkClick r:id="rId2"/>
              </a:rPr>
              <a:t>45]</a:t>
            </a:r>
            <a:endParaRPr lang="hu-HU" dirty="0"/>
          </a:p>
          <a:p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4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categorisation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depression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dsm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– IV)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Major </a:t>
            </a:r>
            <a:r>
              <a:rPr lang="hu-HU" dirty="0" err="1" smtClean="0"/>
              <a:t>depression</a:t>
            </a:r>
            <a:r>
              <a:rPr lang="hu-HU" dirty="0" smtClean="0"/>
              <a:t> (</a:t>
            </a:r>
            <a:r>
              <a:rPr lang="hu-HU" dirty="0" err="1" smtClean="0"/>
              <a:t>single</a:t>
            </a:r>
            <a:r>
              <a:rPr lang="hu-HU" dirty="0" smtClean="0"/>
              <a:t> </a:t>
            </a:r>
            <a:r>
              <a:rPr lang="hu-HU" dirty="0" err="1" smtClean="0"/>
              <a:t>episode</a:t>
            </a:r>
            <a:r>
              <a:rPr lang="hu-HU" dirty="0" smtClean="0"/>
              <a:t>/</a:t>
            </a:r>
            <a:r>
              <a:rPr lang="hu-HU" dirty="0" err="1" smtClean="0"/>
              <a:t>recurrent</a:t>
            </a:r>
            <a:r>
              <a:rPr lang="hu-HU" dirty="0" smtClean="0"/>
              <a:t>)</a:t>
            </a:r>
          </a:p>
          <a:p>
            <a:r>
              <a:rPr lang="hu-HU" b="1" dirty="0" err="1" smtClean="0"/>
              <a:t>Bipolar</a:t>
            </a:r>
            <a:r>
              <a:rPr lang="hu-HU" b="1" dirty="0" smtClean="0"/>
              <a:t> </a:t>
            </a:r>
            <a:r>
              <a:rPr lang="hu-HU" b="1" dirty="0" err="1" smtClean="0"/>
              <a:t>depression</a:t>
            </a:r>
            <a:endParaRPr lang="hu-HU" b="1" dirty="0" smtClean="0"/>
          </a:p>
          <a:p>
            <a:r>
              <a:rPr lang="hu-HU" dirty="0" err="1" smtClean="0"/>
              <a:t>Dysthymia</a:t>
            </a:r>
            <a:endParaRPr lang="hu-HU" dirty="0" smtClean="0"/>
          </a:p>
          <a:p>
            <a:r>
              <a:rPr lang="hu-HU" dirty="0" err="1" smtClean="0"/>
              <a:t>Cyclothymia</a:t>
            </a:r>
            <a:endParaRPr lang="hu-HU" dirty="0" smtClean="0"/>
          </a:p>
          <a:p>
            <a:r>
              <a:rPr lang="hu-HU" dirty="0" err="1" smtClean="0"/>
              <a:t>Schizoaffective</a:t>
            </a:r>
            <a:r>
              <a:rPr lang="hu-HU" dirty="0" smtClean="0"/>
              <a:t> </a:t>
            </a:r>
            <a:r>
              <a:rPr lang="hu-HU" dirty="0" err="1" smtClean="0"/>
              <a:t>disorder</a:t>
            </a:r>
            <a:endParaRPr lang="hu-HU" dirty="0" smtClean="0"/>
          </a:p>
          <a:p>
            <a:r>
              <a:rPr lang="hu-HU" dirty="0" err="1" smtClean="0"/>
              <a:t>Postpartum</a:t>
            </a:r>
            <a:r>
              <a:rPr lang="hu-HU" dirty="0" smtClean="0"/>
              <a:t> </a:t>
            </a:r>
            <a:r>
              <a:rPr lang="hu-HU" dirty="0" err="1" smtClean="0"/>
              <a:t>depression</a:t>
            </a:r>
            <a:endParaRPr lang="hu-HU" dirty="0" smtClean="0"/>
          </a:p>
          <a:p>
            <a:r>
              <a:rPr lang="hu-HU" dirty="0" err="1" smtClean="0"/>
              <a:t>Organic</a:t>
            </a:r>
            <a:r>
              <a:rPr lang="hu-HU" dirty="0" smtClean="0"/>
              <a:t> </a:t>
            </a:r>
            <a:r>
              <a:rPr lang="hu-HU" dirty="0" err="1" smtClean="0"/>
              <a:t>depression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7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hlinkClick r:id="rId2" tooltip="Bipolar disorder"/>
            </a:endParaRPr>
          </a:p>
          <a:p>
            <a:r>
              <a:rPr lang="hu-HU" b="1" dirty="0" err="1" smtClean="0"/>
              <a:t>Bipolar</a:t>
            </a:r>
            <a:r>
              <a:rPr lang="hu-HU" b="1" dirty="0" smtClean="0"/>
              <a:t> </a:t>
            </a:r>
            <a:r>
              <a:rPr lang="hu-HU" b="1" dirty="0" err="1" smtClean="0"/>
              <a:t>depression</a:t>
            </a:r>
            <a:r>
              <a:rPr lang="hu-HU" dirty="0"/>
              <a:t> </a:t>
            </a:r>
            <a:endParaRPr lang="hu-HU" dirty="0" smtClean="0"/>
          </a:p>
          <a:p>
            <a:r>
              <a:rPr lang="hu-HU" dirty="0" smtClean="0"/>
              <a:t>is </a:t>
            </a:r>
            <a:r>
              <a:rPr lang="hu-HU" dirty="0" err="1"/>
              <a:t>frequently</a:t>
            </a:r>
            <a:r>
              <a:rPr lang="hu-HU" dirty="0"/>
              <a:t> </a:t>
            </a:r>
            <a:r>
              <a:rPr lang="hu-HU" dirty="0" err="1"/>
              <a:t>misdiagnosed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major </a:t>
            </a:r>
            <a:r>
              <a:rPr lang="hu-HU" dirty="0" err="1"/>
              <a:t>depression</a:t>
            </a:r>
            <a:r>
              <a:rPr lang="hu-HU" dirty="0"/>
              <a:t>, and is </a:t>
            </a:r>
            <a:r>
              <a:rPr lang="hu-HU" dirty="0" err="1"/>
              <a:t>thus</a:t>
            </a:r>
            <a:r>
              <a:rPr lang="hu-HU" dirty="0"/>
              <a:t> </a:t>
            </a:r>
            <a:r>
              <a:rPr lang="hu-HU" dirty="0" err="1"/>
              <a:t>treated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antidepressants</a:t>
            </a:r>
            <a:r>
              <a:rPr lang="hu-HU" dirty="0"/>
              <a:t> </a:t>
            </a:r>
            <a:r>
              <a:rPr lang="hu-HU" dirty="0" err="1"/>
              <a:t>alone</a:t>
            </a:r>
            <a:r>
              <a:rPr lang="hu-HU" dirty="0"/>
              <a:t> </a:t>
            </a:r>
            <a:r>
              <a:rPr lang="hu-HU" dirty="0" err="1"/>
              <a:t>which</a:t>
            </a:r>
            <a:r>
              <a:rPr lang="hu-HU" dirty="0"/>
              <a:t> </a:t>
            </a:r>
            <a:r>
              <a:rPr lang="hu-HU" dirty="0" err="1"/>
              <a:t>is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efficacious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is</a:t>
            </a:r>
            <a:r>
              <a:rPr lang="hu-HU" dirty="0"/>
              <a:t> </a:t>
            </a:r>
            <a:r>
              <a:rPr lang="hu-HU" dirty="0" err="1"/>
              <a:t>often</a:t>
            </a:r>
            <a:r>
              <a:rPr lang="hu-HU" dirty="0"/>
              <a:t> </a:t>
            </a:r>
            <a:r>
              <a:rPr lang="hu-HU" dirty="0" err="1" smtClean="0"/>
              <a:t>contraindicated</a:t>
            </a:r>
            <a:r>
              <a:rPr lang="hu-HU" dirty="0"/>
              <a:t> 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may</a:t>
            </a:r>
            <a:r>
              <a:rPr lang="hu-HU" dirty="0"/>
              <a:t> </a:t>
            </a:r>
            <a:r>
              <a:rPr lang="hu-HU" dirty="0" err="1"/>
              <a:t>exacerbate</a:t>
            </a:r>
            <a:r>
              <a:rPr lang="hu-HU" dirty="0"/>
              <a:t> </a:t>
            </a:r>
            <a:r>
              <a:rPr lang="hu-HU" dirty="0" err="1"/>
              <a:t>hypomania</a:t>
            </a:r>
            <a:r>
              <a:rPr lang="hu-HU" dirty="0"/>
              <a:t>, </a:t>
            </a:r>
            <a:r>
              <a:rPr lang="hu-HU" dirty="0" err="1"/>
              <a:t>mania</a:t>
            </a:r>
            <a:r>
              <a:rPr lang="hu-HU" dirty="0"/>
              <a:t>,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cycling</a:t>
            </a:r>
            <a:r>
              <a:rPr lang="hu-HU" dirty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depressed</a:t>
            </a:r>
            <a:r>
              <a:rPr lang="hu-HU" dirty="0" smtClean="0"/>
              <a:t> </a:t>
            </a:r>
            <a:r>
              <a:rPr lang="hu-HU" dirty="0" err="1" smtClean="0"/>
              <a:t>moods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hypomanic</a:t>
            </a:r>
            <a:r>
              <a:rPr lang="hu-HU" dirty="0" smtClean="0"/>
              <a:t> </a:t>
            </a:r>
            <a:r>
              <a:rPr lang="hu-HU" dirty="0" err="1"/>
              <a:t>symptoms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70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biological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theories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on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pathology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depression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NA (</a:t>
            </a:r>
            <a:r>
              <a:rPr lang="hu-HU" dirty="0" err="1" smtClean="0"/>
              <a:t>noradrenaline</a:t>
            </a:r>
            <a:r>
              <a:rPr lang="hu-HU" dirty="0" smtClean="0"/>
              <a:t>)</a:t>
            </a:r>
          </a:p>
          <a:p>
            <a:r>
              <a:rPr lang="hu-HU" dirty="0" smtClean="0"/>
              <a:t>5-HT (</a:t>
            </a:r>
            <a:r>
              <a:rPr lang="hu-HU" dirty="0" err="1" smtClean="0"/>
              <a:t>serotonine</a:t>
            </a:r>
            <a:r>
              <a:rPr lang="hu-HU" dirty="0" smtClean="0"/>
              <a:t>) </a:t>
            </a:r>
          </a:p>
          <a:p>
            <a:r>
              <a:rPr lang="hu-HU" dirty="0" err="1" smtClean="0"/>
              <a:t>Ch</a:t>
            </a:r>
            <a:r>
              <a:rPr lang="hu-HU" dirty="0" smtClean="0"/>
              <a:t> (</a:t>
            </a:r>
            <a:r>
              <a:rPr lang="hu-HU" dirty="0" err="1" smtClean="0"/>
              <a:t>cholinergic</a:t>
            </a:r>
            <a:r>
              <a:rPr lang="hu-HU" dirty="0" smtClean="0"/>
              <a:t> </a:t>
            </a:r>
            <a:r>
              <a:rPr lang="hu-HU" dirty="0" err="1" smtClean="0"/>
              <a:t>activity</a:t>
            </a:r>
            <a:r>
              <a:rPr lang="hu-HU" dirty="0" smtClean="0"/>
              <a:t>)  </a:t>
            </a:r>
            <a:r>
              <a:rPr lang="hu-HU" dirty="0" err="1" smtClean="0"/>
              <a:t>decreased</a:t>
            </a:r>
            <a:endParaRPr lang="hu-HU" dirty="0" smtClean="0"/>
          </a:p>
          <a:p>
            <a:r>
              <a:rPr lang="hu-HU" dirty="0" err="1" smtClean="0"/>
              <a:t>neurotransmitter</a:t>
            </a:r>
            <a:r>
              <a:rPr lang="hu-HU" dirty="0" smtClean="0"/>
              <a:t> </a:t>
            </a:r>
            <a:r>
              <a:rPr lang="hu-HU" dirty="0" err="1" smtClean="0"/>
              <a:t>dysregulation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(5-HT / NA / DA / </a:t>
            </a:r>
            <a:r>
              <a:rPr lang="hu-HU" dirty="0" err="1" smtClean="0"/>
              <a:t>dopamine</a:t>
            </a:r>
            <a:r>
              <a:rPr lang="hu-HU" dirty="0" smtClean="0"/>
              <a:t>), GABA</a:t>
            </a:r>
            <a:endParaRPr lang="en-GB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4067944" y="21328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3779912" y="26452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0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cap="none" dirty="0" smtClean="0">
                <a:solidFill>
                  <a:schemeClr val="accent1"/>
                </a:solidFill>
              </a:rPr>
              <a:t>a</a:t>
            </a:r>
            <a:r>
              <a:rPr lang="hu-HU" dirty="0" smtClean="0">
                <a:solidFill>
                  <a:schemeClr val="accent1"/>
                </a:solidFill>
              </a:rPr>
              <a:t>) na </a:t>
            </a:r>
            <a:r>
              <a:rPr lang="hu-HU" cap="none" dirty="0" err="1" smtClean="0">
                <a:solidFill>
                  <a:schemeClr val="accent1"/>
                </a:solidFill>
              </a:rPr>
              <a:t>hypothesis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urine</a:t>
            </a:r>
            <a:r>
              <a:rPr lang="hu-HU" dirty="0" smtClean="0"/>
              <a:t> </a:t>
            </a:r>
            <a:r>
              <a:rPr lang="hu-HU" dirty="0" err="1" smtClean="0"/>
              <a:t>excretion</a:t>
            </a:r>
            <a:r>
              <a:rPr lang="hu-HU" dirty="0" smtClean="0"/>
              <a:t> of MHPC (</a:t>
            </a:r>
            <a:r>
              <a:rPr lang="hu-HU" dirty="0" err="1" smtClean="0"/>
              <a:t>metabolic</a:t>
            </a:r>
            <a:r>
              <a:rPr lang="hu-HU" dirty="0" smtClean="0"/>
              <a:t> of NA)  </a:t>
            </a:r>
            <a:r>
              <a:rPr lang="hu-HU" dirty="0" err="1" smtClean="0"/>
              <a:t>decreases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depression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rauwolfia</a:t>
            </a:r>
            <a:r>
              <a:rPr lang="hu-HU" dirty="0" smtClean="0"/>
              <a:t> </a:t>
            </a:r>
            <a:r>
              <a:rPr lang="hu-HU" dirty="0" err="1" smtClean="0"/>
              <a:t>treatment</a:t>
            </a:r>
            <a:r>
              <a:rPr lang="hu-HU" dirty="0" smtClean="0"/>
              <a:t>  -&gt; </a:t>
            </a:r>
            <a:r>
              <a:rPr lang="hu-HU" dirty="0" err="1" smtClean="0"/>
              <a:t>depression</a:t>
            </a:r>
            <a:endParaRPr lang="hu-HU" dirty="0" smtClean="0"/>
          </a:p>
          <a:p>
            <a:r>
              <a:rPr lang="hu-HU" dirty="0" err="1" smtClean="0"/>
              <a:t>clonidine</a:t>
            </a:r>
            <a:r>
              <a:rPr lang="hu-HU" dirty="0" smtClean="0"/>
              <a:t> (</a:t>
            </a:r>
            <a:r>
              <a:rPr lang="el-GR" dirty="0" smtClean="0"/>
              <a:t>α</a:t>
            </a:r>
            <a:r>
              <a:rPr lang="hu-HU" sz="1200" dirty="0" smtClean="0"/>
              <a:t>2</a:t>
            </a:r>
            <a:r>
              <a:rPr lang="hu-HU" dirty="0" smtClean="0"/>
              <a:t> </a:t>
            </a:r>
            <a:r>
              <a:rPr lang="hu-HU" dirty="0" err="1" smtClean="0"/>
              <a:t>agonist</a:t>
            </a:r>
            <a:r>
              <a:rPr lang="hu-HU" dirty="0" smtClean="0"/>
              <a:t>) -&gt; </a:t>
            </a:r>
            <a:r>
              <a:rPr lang="hu-HU" dirty="0" err="1" smtClean="0"/>
              <a:t>depression</a:t>
            </a:r>
            <a:endParaRPr lang="hu-HU" dirty="0" smtClean="0"/>
          </a:p>
          <a:p>
            <a:r>
              <a:rPr lang="hu-HU" dirty="0" err="1" smtClean="0"/>
              <a:t>tricyclic</a:t>
            </a:r>
            <a:r>
              <a:rPr lang="hu-HU" dirty="0" smtClean="0"/>
              <a:t> </a:t>
            </a:r>
            <a:r>
              <a:rPr lang="hu-HU" dirty="0" err="1" smtClean="0"/>
              <a:t>antidepressant</a:t>
            </a:r>
            <a:r>
              <a:rPr lang="hu-HU" dirty="0" smtClean="0"/>
              <a:t> -&gt; </a:t>
            </a:r>
            <a:r>
              <a:rPr lang="hu-HU" dirty="0" err="1" smtClean="0"/>
              <a:t>antidepressive</a:t>
            </a:r>
            <a:r>
              <a:rPr lang="hu-HU" dirty="0" smtClean="0"/>
              <a:t> </a:t>
            </a:r>
            <a:r>
              <a:rPr lang="hu-HU" dirty="0" err="1" smtClean="0"/>
              <a:t>effect</a:t>
            </a:r>
            <a:endParaRPr lang="hu-HU" dirty="0" smtClean="0"/>
          </a:p>
          <a:p>
            <a:r>
              <a:rPr lang="hu-HU" dirty="0" err="1" smtClean="0"/>
              <a:t>hydrazin</a:t>
            </a:r>
            <a:r>
              <a:rPr lang="hu-HU" dirty="0" smtClean="0"/>
              <a:t> </a:t>
            </a:r>
            <a:r>
              <a:rPr lang="hu-HU" dirty="0" err="1" smtClean="0"/>
              <a:t>type</a:t>
            </a:r>
            <a:r>
              <a:rPr lang="hu-HU" dirty="0" smtClean="0"/>
              <a:t> </a:t>
            </a:r>
            <a:r>
              <a:rPr lang="hu-HU" dirty="0" err="1" smtClean="0"/>
              <a:t>anti</a:t>
            </a:r>
            <a:r>
              <a:rPr lang="hu-HU" dirty="0" smtClean="0"/>
              <a:t> TB </a:t>
            </a:r>
            <a:r>
              <a:rPr lang="hu-HU" dirty="0" err="1" smtClean="0"/>
              <a:t>drugs</a:t>
            </a:r>
            <a:r>
              <a:rPr lang="hu-HU" dirty="0" smtClean="0"/>
              <a:t> -&gt; </a:t>
            </a:r>
            <a:r>
              <a:rPr lang="hu-HU" dirty="0" err="1" smtClean="0"/>
              <a:t>antidepressant</a:t>
            </a:r>
            <a:r>
              <a:rPr lang="hu-HU" dirty="0" smtClean="0"/>
              <a:t> </a:t>
            </a:r>
            <a:r>
              <a:rPr lang="hu-HU" dirty="0" err="1" smtClean="0"/>
              <a:t>effect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6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976</TotalTime>
  <Words>1490</Words>
  <Application>Microsoft Office PowerPoint</Application>
  <PresentationFormat>Diavetítés a képernyőre (4:3 oldalarány)</PresentationFormat>
  <Paragraphs>356</Paragraphs>
  <Slides>50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50</vt:i4>
      </vt:variant>
    </vt:vector>
  </HeadingPairs>
  <TitlesOfParts>
    <vt:vector size="57" baseType="lpstr">
      <vt:lpstr>SimSun</vt:lpstr>
      <vt:lpstr>Calibri</vt:lpstr>
      <vt:lpstr>Trebuchet MS</vt:lpstr>
      <vt:lpstr>Verdana</vt:lpstr>
      <vt:lpstr>Wingdings</vt:lpstr>
      <vt:lpstr>Wingdings 2</vt:lpstr>
      <vt:lpstr>Fényűző</vt:lpstr>
      <vt:lpstr>Antidepressants</vt:lpstr>
      <vt:lpstr>Social significance of depression</vt:lpstr>
      <vt:lpstr>Clinical symptoms of depression</vt:lpstr>
      <vt:lpstr>Clinical symptoms of depression (cont.)</vt:lpstr>
      <vt:lpstr>Depression (?)</vt:lpstr>
      <vt:lpstr>categorisation of depression (dsm – IV)</vt:lpstr>
      <vt:lpstr>PowerPoint bemutató</vt:lpstr>
      <vt:lpstr>biological theories on pathology of depression</vt:lpstr>
      <vt:lpstr>a) na hypothesis</vt:lpstr>
      <vt:lpstr>PowerPoint bemutató</vt:lpstr>
      <vt:lpstr>b) Serotonine hypothesis</vt:lpstr>
      <vt:lpstr>PowerPoint bemutató</vt:lpstr>
      <vt:lpstr>PowerPoint bemutató</vt:lpstr>
      <vt:lpstr>c) Cholinergic hypothesis</vt:lpstr>
      <vt:lpstr>d) Dysregulation hypothesis</vt:lpstr>
      <vt:lpstr> Other Factors whics may contribute to  the development a depression</vt:lpstr>
      <vt:lpstr>PowerPoint bemutató</vt:lpstr>
      <vt:lpstr>the main biological effects of various antidepressants</vt:lpstr>
      <vt:lpstr>receptor binding assay of psychoactive agents</vt:lpstr>
      <vt:lpstr>Animal model of Depression</vt:lpstr>
      <vt:lpstr>Tretament of Major Depression</vt:lpstr>
      <vt:lpstr>antidepressants</vt:lpstr>
      <vt:lpstr>PowerPoint bemutató</vt:lpstr>
      <vt:lpstr>tricyclic antidepressants</vt:lpstr>
      <vt:lpstr>tetracyclic antidepressants</vt:lpstr>
      <vt:lpstr>Non-selective serotonine reuptake inhibitors</vt:lpstr>
      <vt:lpstr>PowerPoint bemutató</vt:lpstr>
      <vt:lpstr>SE + NA reuptake inhibitors</vt:lpstr>
      <vt:lpstr>MAO (monoamin oxidaze) inhibitors</vt:lpstr>
      <vt:lpstr>PowerPoint bemutató</vt:lpstr>
      <vt:lpstr>relatively new antidepressants</vt:lpstr>
      <vt:lpstr>brand-new antidepressants</vt:lpstr>
      <vt:lpstr>brand-new antidepressants</vt:lpstr>
      <vt:lpstr>newest antidepressants in developement</vt:lpstr>
      <vt:lpstr>                Ketamine</vt:lpstr>
      <vt:lpstr>                 Ketamine</vt:lpstr>
      <vt:lpstr>                 Ketamine</vt:lpstr>
      <vt:lpstr>parameter of choice</vt:lpstr>
      <vt:lpstr>therapeutic efficacy</vt:lpstr>
      <vt:lpstr> combined treatment</vt:lpstr>
      <vt:lpstr>Selecting antidepressant  therapy based on cluster symptoms</vt:lpstr>
      <vt:lpstr>Adverse effect of antidepressants</vt:lpstr>
      <vt:lpstr>most commonly prescribed antidepressants in the USA</vt:lpstr>
      <vt:lpstr>how to use properly the antidepressants ?</vt:lpstr>
      <vt:lpstr> New Antideprassant  Therapy?</vt:lpstr>
      <vt:lpstr>thank you for your attention !</vt:lpstr>
      <vt:lpstr>Diagnosis assesment</vt:lpstr>
      <vt:lpstr> Items of Hamilton  Rating scale</vt:lpstr>
      <vt:lpstr>therapeutic efficacy</vt:lpstr>
      <vt:lpstr>Tretament of Major Depression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Antidepressants</dc:title>
  <dc:creator>Dorelle</dc:creator>
  <cp:lastModifiedBy>Borvendég János</cp:lastModifiedBy>
  <cp:revision>51</cp:revision>
  <dcterms:created xsi:type="dcterms:W3CDTF">2014-11-15T11:07:43Z</dcterms:created>
  <dcterms:modified xsi:type="dcterms:W3CDTF">2017-11-15T17:29:48Z</dcterms:modified>
</cp:coreProperties>
</file>