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88" r:id="rId10"/>
    <p:sldId id="289" r:id="rId11"/>
    <p:sldId id="290" r:id="rId12"/>
    <p:sldId id="287" r:id="rId13"/>
    <p:sldId id="263" r:id="rId14"/>
    <p:sldId id="286" r:id="rId15"/>
    <p:sldId id="264" r:id="rId16"/>
    <p:sldId id="265" r:id="rId17"/>
    <p:sldId id="28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3" r:id="rId30"/>
    <p:sldId id="282" r:id="rId31"/>
    <p:sldId id="291" r:id="rId32"/>
    <p:sldId id="292" r:id="rId33"/>
    <p:sldId id="277" r:id="rId34"/>
    <p:sldId id="278" r:id="rId35"/>
    <p:sldId id="279" r:id="rId36"/>
    <p:sldId id="280" r:id="rId3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9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6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805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35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02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38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22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43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700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330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5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F228-49A2-4E35-9920-FC7CA584CBB6}" type="datetimeFigureOut">
              <a:rPr lang="hu-HU" smtClean="0"/>
              <a:pPr/>
              <a:t>2017.10.18.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7A15-5DEB-467B-9DAF-957C35A0D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22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ellular_communication_(biology)" TargetMode="External"/><Relationship Id="rId3" Type="http://schemas.openxmlformats.org/officeDocument/2006/relationships/hyperlink" Target="https://en.wikipedia.org/wiki/Translation_(biology)" TargetMode="External"/><Relationship Id="rId7" Type="http://schemas.openxmlformats.org/officeDocument/2006/relationships/hyperlink" Target="https://en.wikipedia.org/wiki/Signal_transduction#cite_note-3" TargetMode="External"/><Relationship Id="rId2" Type="http://schemas.openxmlformats.org/officeDocument/2006/relationships/hyperlink" Target="https://en.wikipedia.org/wiki/Transcription_(biolog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tabolism" TargetMode="External"/><Relationship Id="rId5" Type="http://schemas.openxmlformats.org/officeDocument/2006/relationships/hyperlink" Target="https://en.wikipedia.org/wiki/Cell_growth" TargetMode="External"/><Relationship Id="rId4" Type="http://schemas.openxmlformats.org/officeDocument/2006/relationships/hyperlink" Target="https://en.wikipedia.org/wiki/Post-translational_modification" TargetMode="External"/><Relationship Id="rId9" Type="http://schemas.openxmlformats.org/officeDocument/2006/relationships/hyperlink" Target="https://en.wikipedia.org/wiki/Signal_transduction#cite_note-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tabolism" TargetMode="External"/><Relationship Id="rId3" Type="http://schemas.openxmlformats.org/officeDocument/2006/relationships/hyperlink" Target="https://en.wikipedia.org/wiki/Kinase" TargetMode="External"/><Relationship Id="rId7" Type="http://schemas.openxmlformats.org/officeDocument/2006/relationships/hyperlink" Target="https://en.wikipedia.org/wiki/Cell_differentiation" TargetMode="External"/><Relationship Id="rId2" Type="http://schemas.openxmlformats.org/officeDocument/2006/relationships/hyperlink" Target="https://en.wikipedia.org/wiki/Receptor_tyrosine_kin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yrosine" TargetMode="External"/><Relationship Id="rId5" Type="http://schemas.openxmlformats.org/officeDocument/2006/relationships/hyperlink" Target="https://en.wikipedia.org/wiki/Phosphorylation" TargetMode="External"/><Relationship Id="rId4" Type="http://schemas.openxmlformats.org/officeDocument/2006/relationships/hyperlink" Target="https://en.wikipedia.org/wiki/Ligan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ual-specificity_kinase" TargetMode="External"/><Relationship Id="rId3" Type="http://schemas.openxmlformats.org/officeDocument/2006/relationships/hyperlink" Target="https://en.wikipedia.org/wiki/Protein_kinase" TargetMode="External"/><Relationship Id="rId7" Type="http://schemas.openxmlformats.org/officeDocument/2006/relationships/hyperlink" Target="https://en.wikipedia.org/wiki/Tyrosine_kinase" TargetMode="External"/><Relationship Id="rId2" Type="http://schemas.openxmlformats.org/officeDocument/2006/relationships/hyperlink" Target="https://en.wikipedia.org/wiki/Enzyme_inhib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mino_acid" TargetMode="External"/><Relationship Id="rId5" Type="http://schemas.openxmlformats.org/officeDocument/2006/relationships/hyperlink" Target="https://en.wikipedia.org/wiki/Protein" TargetMode="External"/><Relationship Id="rId4" Type="http://schemas.openxmlformats.org/officeDocument/2006/relationships/hyperlink" Target="https://en.wikipedia.org/wiki/Phosphate" TargetMode="External"/><Relationship Id="rId9" Type="http://schemas.openxmlformats.org/officeDocument/2006/relationships/hyperlink" Target="https://en.wikipedia.org/wiki/Histidine_kinas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nus_kinase_1" TargetMode="External"/><Relationship Id="rId7" Type="http://schemas.openxmlformats.org/officeDocument/2006/relationships/hyperlink" Target="https://en.wikipedia.org/wiki/Tofacitinib#cite_note-9" TargetMode="External"/><Relationship Id="rId2" Type="http://schemas.openxmlformats.org/officeDocument/2006/relationships/hyperlink" Target="https://en.wikipedia.org/wiki/Janus_kinase_inhib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NA_transcription" TargetMode="External"/><Relationship Id="rId5" Type="http://schemas.openxmlformats.org/officeDocument/2006/relationships/hyperlink" Target="https://en.wikipedia.org/wiki/Cell_nucleus" TargetMode="External"/><Relationship Id="rId4" Type="http://schemas.openxmlformats.org/officeDocument/2006/relationships/hyperlink" Target="https://en.wikipedia.org/wiki/JAK-STAT_signaling_pathway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ein_phosphorylation" TargetMode="External"/><Relationship Id="rId2" Type="http://schemas.openxmlformats.org/officeDocument/2006/relationships/hyperlink" Target="https://en.wikipedia.org/wiki/Biochemical_casca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Receptor_(biology)" TargetMode="External"/><Relationship Id="rId4" Type="http://schemas.openxmlformats.org/officeDocument/2006/relationships/hyperlink" Target="https://en.wikipedia.org/wiki/Protein_kina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Drug research development</a:t>
            </a:r>
            <a:br>
              <a:rPr lang="en-GB" dirty="0" smtClean="0"/>
            </a:br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Dr.</a:t>
            </a:r>
            <a:r>
              <a:rPr lang="hu-HU" dirty="0" smtClean="0"/>
              <a:t> János Borvendég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Central Ethics Committee</a:t>
            </a:r>
          </a:p>
          <a:p>
            <a:r>
              <a:rPr lang="en-GB" dirty="0" smtClean="0"/>
              <a:t>Budapest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2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32776"/>
            <a:ext cx="10515600" cy="1325563"/>
          </a:xfrm>
        </p:spPr>
        <p:txBody>
          <a:bodyPr/>
          <a:lstStyle/>
          <a:p>
            <a:r>
              <a:rPr lang="hu-HU" dirty="0" smtClean="0"/>
              <a:t> </a:t>
            </a:r>
            <a:r>
              <a:rPr lang="hu-HU" sz="3600" dirty="0" err="1" smtClean="0"/>
              <a:t>Responses</a:t>
            </a:r>
            <a:r>
              <a:rPr lang="hu-HU" sz="3600" dirty="0" smtClean="0"/>
              <a:t> </a:t>
            </a:r>
            <a:r>
              <a:rPr lang="hu-HU" sz="3600" dirty="0" err="1" smtClean="0"/>
              <a:t>at</a:t>
            </a:r>
            <a:r>
              <a:rPr lang="hu-HU" sz="3600" dirty="0" smtClean="0"/>
              <a:t> </a:t>
            </a:r>
            <a:r>
              <a:rPr lang="hu-HU" sz="3600" dirty="0" err="1" smtClean="0"/>
              <a:t>the</a:t>
            </a:r>
            <a:r>
              <a:rPr lang="hu-HU" sz="3600" dirty="0" smtClean="0"/>
              <a:t> </a:t>
            </a:r>
            <a:r>
              <a:rPr lang="hu-HU" sz="3600" dirty="0" err="1" smtClean="0"/>
              <a:t>molecular</a:t>
            </a:r>
            <a:r>
              <a:rPr lang="hu-HU" sz="3600" dirty="0" smtClean="0"/>
              <a:t> </a:t>
            </a:r>
            <a:r>
              <a:rPr lang="hu-HU" sz="3600" dirty="0" err="1" smtClean="0"/>
              <a:t>level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58339"/>
            <a:ext cx="10515600" cy="4351338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molecular</a:t>
            </a:r>
            <a:r>
              <a:rPr lang="hu-HU" dirty="0"/>
              <a:t> </a:t>
            </a:r>
            <a:r>
              <a:rPr lang="hu-HU" dirty="0" err="1"/>
              <a:t>level</a:t>
            </a:r>
            <a:r>
              <a:rPr lang="hu-HU" dirty="0"/>
              <a:t>, </a:t>
            </a:r>
            <a:r>
              <a:rPr lang="hu-HU" dirty="0" err="1"/>
              <a:t>such</a:t>
            </a:r>
            <a:r>
              <a:rPr lang="hu-HU" dirty="0"/>
              <a:t> </a:t>
            </a:r>
            <a:r>
              <a:rPr lang="hu-HU" dirty="0" err="1"/>
              <a:t>responses</a:t>
            </a:r>
            <a:r>
              <a:rPr lang="hu-HU" dirty="0"/>
              <a:t> </a:t>
            </a:r>
            <a:r>
              <a:rPr lang="hu-HU" dirty="0" err="1"/>
              <a:t>include</a:t>
            </a:r>
            <a:r>
              <a:rPr lang="hu-HU" dirty="0"/>
              <a:t> </a:t>
            </a:r>
            <a:r>
              <a:rPr lang="hu-HU" i="1" dirty="0" err="1"/>
              <a:t>changes</a:t>
            </a:r>
            <a:r>
              <a:rPr lang="hu-HU" i="1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 </a:t>
            </a:r>
            <a:r>
              <a:rPr lang="hu-HU" u="sng" dirty="0" err="1">
                <a:hlinkClick r:id="rId2" tooltip="Transcription (biology)"/>
              </a:rPr>
              <a:t>transcription</a:t>
            </a:r>
            <a:r>
              <a:rPr lang="hu-HU" dirty="0"/>
              <a:t> </a:t>
            </a:r>
            <a:r>
              <a:rPr lang="hu-HU" dirty="0" err="1"/>
              <a:t>or</a:t>
            </a:r>
            <a:r>
              <a:rPr lang="hu-HU" dirty="0"/>
              <a:t> </a:t>
            </a:r>
            <a:r>
              <a:rPr lang="hu-HU" u="sng" dirty="0" err="1">
                <a:hlinkClick r:id="rId3" tooltip="Translation (biology)"/>
              </a:rPr>
              <a:t>translation</a:t>
            </a:r>
            <a:r>
              <a:rPr lang="hu-HU" dirty="0"/>
              <a:t> of </a:t>
            </a:r>
            <a:r>
              <a:rPr lang="hu-HU" dirty="0" err="1"/>
              <a:t>genes</a:t>
            </a:r>
            <a:r>
              <a:rPr lang="hu-HU" dirty="0"/>
              <a:t>, </a:t>
            </a:r>
            <a:r>
              <a:rPr lang="hu-HU" dirty="0" smtClean="0"/>
              <a:t>and</a:t>
            </a:r>
          </a:p>
          <a:p>
            <a:r>
              <a:rPr lang="hu-HU" dirty="0"/>
              <a:t> </a:t>
            </a:r>
            <a:r>
              <a:rPr lang="hu-HU" u="sng" dirty="0" err="1">
                <a:hlinkClick r:id="rId4" tooltip="Post-translational modification"/>
              </a:rPr>
              <a:t>post-translational</a:t>
            </a:r>
            <a:r>
              <a:rPr lang="hu-HU" dirty="0"/>
              <a:t> </a:t>
            </a:r>
            <a:r>
              <a:rPr lang="hu-HU" dirty="0" err="1"/>
              <a:t>and</a:t>
            </a:r>
            <a:r>
              <a:rPr lang="hu-HU" dirty="0"/>
              <a:t> </a:t>
            </a:r>
            <a:r>
              <a:rPr lang="hu-HU" dirty="0" err="1"/>
              <a:t>conformational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proteins</a:t>
            </a:r>
            <a:r>
              <a:rPr lang="hu-HU" dirty="0"/>
              <a:t>,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.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molecular</a:t>
            </a:r>
            <a:r>
              <a:rPr lang="hu-HU" dirty="0"/>
              <a:t> </a:t>
            </a:r>
            <a:r>
              <a:rPr lang="hu-HU" dirty="0" err="1"/>
              <a:t>events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basic</a:t>
            </a:r>
            <a:r>
              <a:rPr lang="hu-HU" dirty="0"/>
              <a:t> </a:t>
            </a:r>
            <a:r>
              <a:rPr lang="hu-HU" dirty="0" err="1"/>
              <a:t>mechanisms</a:t>
            </a:r>
            <a:r>
              <a:rPr lang="hu-HU" dirty="0"/>
              <a:t> </a:t>
            </a:r>
            <a:r>
              <a:rPr lang="hu-HU" dirty="0" err="1"/>
              <a:t>controlling</a:t>
            </a:r>
            <a:r>
              <a:rPr lang="hu-HU" dirty="0"/>
              <a:t> </a:t>
            </a:r>
            <a:r>
              <a:rPr lang="hu-HU" u="sng" dirty="0" err="1">
                <a:hlinkClick r:id="rId5" tooltip="Cell growth"/>
              </a:rPr>
              <a:t>cell</a:t>
            </a:r>
            <a:r>
              <a:rPr lang="hu-HU" u="sng" dirty="0">
                <a:hlinkClick r:id="rId5" tooltip="Cell growth"/>
              </a:rPr>
              <a:t> </a:t>
            </a:r>
            <a:r>
              <a:rPr lang="hu-HU" u="sng" dirty="0" err="1">
                <a:hlinkClick r:id="rId5" tooltip="Cell growth"/>
              </a:rPr>
              <a:t>growth</a:t>
            </a:r>
            <a:r>
              <a:rPr lang="hu-HU" dirty="0"/>
              <a:t>, </a:t>
            </a:r>
            <a:r>
              <a:rPr lang="hu-HU" dirty="0" err="1"/>
              <a:t>proliferation</a:t>
            </a:r>
            <a:r>
              <a:rPr lang="hu-HU" dirty="0"/>
              <a:t>, </a:t>
            </a:r>
            <a:r>
              <a:rPr lang="hu-HU" u="sng" dirty="0" err="1" smtClean="0">
                <a:hlinkClick r:id="rId6" tooltip="Metabolism"/>
              </a:rPr>
              <a:t>metabolism</a:t>
            </a:r>
            <a:r>
              <a:rPr lang="hu-HU" u="sng" dirty="0" smtClean="0"/>
              <a:t> </a:t>
            </a:r>
            <a:r>
              <a:rPr lang="hu-HU" dirty="0" smtClean="0"/>
              <a:t>and </a:t>
            </a:r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processes</a:t>
            </a:r>
            <a:r>
              <a:rPr lang="hu-HU" dirty="0"/>
              <a:t>.</a:t>
            </a:r>
            <a:r>
              <a:rPr lang="hu-HU" u="sng" baseline="30000" dirty="0">
                <a:hlinkClick r:id="rId7"/>
              </a:rPr>
              <a:t>[3]</a:t>
            </a:r>
            <a:r>
              <a:rPr lang="hu-HU" dirty="0"/>
              <a:t> </a:t>
            </a:r>
            <a:endParaRPr lang="hu-HU" dirty="0" smtClean="0"/>
          </a:p>
          <a:p>
            <a:r>
              <a:rPr lang="hu-HU" i="1" dirty="0" err="1" smtClean="0"/>
              <a:t>In</a:t>
            </a:r>
            <a:r>
              <a:rPr lang="hu-HU" i="1" dirty="0" smtClean="0"/>
              <a:t> </a:t>
            </a:r>
            <a:r>
              <a:rPr lang="hu-HU" i="1" dirty="0" err="1"/>
              <a:t>multicellular</a:t>
            </a:r>
            <a:r>
              <a:rPr lang="hu-HU" i="1" dirty="0"/>
              <a:t> </a:t>
            </a:r>
            <a:r>
              <a:rPr lang="hu-HU" i="1" dirty="0" err="1"/>
              <a:t>organisms</a:t>
            </a:r>
            <a:r>
              <a:rPr lang="hu-HU" i="1" dirty="0"/>
              <a:t>, </a:t>
            </a:r>
            <a:endParaRPr lang="hu-HU" i="1" dirty="0" smtClean="0"/>
          </a:p>
          <a:p>
            <a:r>
              <a:rPr lang="hu-HU" dirty="0" err="1" smtClean="0"/>
              <a:t>signal</a:t>
            </a:r>
            <a:r>
              <a:rPr lang="hu-HU" dirty="0" smtClean="0"/>
              <a:t> </a:t>
            </a:r>
            <a:r>
              <a:rPr lang="hu-HU" dirty="0" err="1"/>
              <a:t>transduction</a:t>
            </a:r>
            <a:r>
              <a:rPr lang="hu-HU" dirty="0"/>
              <a:t> </a:t>
            </a:r>
            <a:r>
              <a:rPr lang="hu-HU" dirty="0" err="1"/>
              <a:t>pathways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evolved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regulate</a:t>
            </a:r>
            <a:r>
              <a:rPr lang="hu-HU" dirty="0"/>
              <a:t> </a:t>
            </a:r>
            <a:r>
              <a:rPr lang="hu-HU" u="sng" dirty="0" err="1">
                <a:hlinkClick r:id="rId8" tooltip="Cellular communication (biology)"/>
              </a:rPr>
              <a:t>cell</a:t>
            </a:r>
            <a:r>
              <a:rPr lang="hu-HU" u="sng" dirty="0">
                <a:hlinkClick r:id="rId8" tooltip="Cellular communication (biology)"/>
              </a:rPr>
              <a:t> </a:t>
            </a:r>
            <a:r>
              <a:rPr lang="hu-HU" u="sng" dirty="0" err="1">
                <a:hlinkClick r:id="rId8" tooltip="Cellular communication (biology)"/>
              </a:rPr>
              <a:t>communication</a:t>
            </a:r>
            <a:r>
              <a:rPr lang="hu-HU" dirty="0" err="1"/>
              <a:t>in</a:t>
            </a:r>
            <a:r>
              <a:rPr lang="hu-HU" dirty="0"/>
              <a:t> a </a:t>
            </a:r>
            <a:r>
              <a:rPr lang="hu-HU" dirty="0" err="1"/>
              <a:t>wide</a:t>
            </a:r>
            <a:r>
              <a:rPr lang="hu-HU" dirty="0"/>
              <a:t> </a:t>
            </a:r>
            <a:r>
              <a:rPr lang="hu-HU" dirty="0" err="1"/>
              <a:t>variety</a:t>
            </a:r>
            <a:r>
              <a:rPr lang="hu-HU" dirty="0"/>
              <a:t> of </a:t>
            </a:r>
            <a:r>
              <a:rPr lang="hu-HU" dirty="0" err="1"/>
              <a:t>ways</a:t>
            </a:r>
            <a:r>
              <a:rPr lang="hu-HU" dirty="0"/>
              <a:t>.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048000" y="24133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u="sng" baseline="30000" dirty="0" smtClean="0">
                <a:hlinkClick r:id="rId9"/>
              </a:rPr>
              <a:t>[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6001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/>
              <a:t>                                </a:t>
            </a:r>
            <a:r>
              <a:rPr lang="hu-HU" sz="4000" dirty="0" err="1" smtClean="0"/>
              <a:t>Kinases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hlinkClick r:id="rId2" tooltip="Receptor tyrosine kinase"/>
              </a:rPr>
              <a:t>Receptor </a:t>
            </a:r>
            <a:r>
              <a:rPr lang="hu-HU" dirty="0" err="1">
                <a:hlinkClick r:id="rId2" tooltip="Receptor tyrosine kinase"/>
              </a:rPr>
              <a:t>tyrosine</a:t>
            </a:r>
            <a:r>
              <a:rPr lang="hu-HU" dirty="0">
                <a:hlinkClick r:id="rId2" tooltip="Receptor tyrosine kinase"/>
              </a:rPr>
              <a:t> </a:t>
            </a:r>
            <a:r>
              <a:rPr lang="hu-HU" dirty="0" err="1">
                <a:hlinkClick r:id="rId2" tooltip="Receptor tyrosine kinase"/>
              </a:rPr>
              <a:t>kinases</a:t>
            </a:r>
            <a:r>
              <a:rPr lang="hu-HU" dirty="0"/>
              <a:t> (</a:t>
            </a:r>
            <a:r>
              <a:rPr lang="hu-HU" dirty="0" err="1"/>
              <a:t>RTKs</a:t>
            </a:r>
            <a:r>
              <a:rPr lang="hu-HU" dirty="0"/>
              <a:t>)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transmembrane</a:t>
            </a:r>
            <a:r>
              <a:rPr lang="hu-HU" dirty="0"/>
              <a:t> </a:t>
            </a:r>
            <a:r>
              <a:rPr lang="hu-HU" dirty="0" err="1"/>
              <a:t>proteins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an </a:t>
            </a:r>
            <a:r>
              <a:rPr lang="hu-HU" i="1" dirty="0" err="1"/>
              <a:t>intracellular</a:t>
            </a:r>
            <a:r>
              <a:rPr lang="hu-HU" dirty="0"/>
              <a:t> </a:t>
            </a:r>
            <a:r>
              <a:rPr lang="hu-HU" dirty="0" err="1">
                <a:hlinkClick r:id="rId3" tooltip="Kinase"/>
              </a:rPr>
              <a:t>kinase</a:t>
            </a:r>
            <a:r>
              <a:rPr lang="hu-HU" dirty="0"/>
              <a:t> </a:t>
            </a:r>
            <a:r>
              <a:rPr lang="hu-HU" dirty="0" err="1"/>
              <a:t>domain</a:t>
            </a:r>
            <a:r>
              <a:rPr lang="hu-HU" dirty="0"/>
              <a:t> and an </a:t>
            </a:r>
            <a:r>
              <a:rPr lang="hu-HU" i="1" dirty="0" err="1"/>
              <a:t>extracellular</a:t>
            </a:r>
            <a:r>
              <a:rPr lang="hu-HU" i="1" dirty="0"/>
              <a:t> </a:t>
            </a:r>
            <a:r>
              <a:rPr lang="hu-HU" i="1" dirty="0" err="1"/>
              <a:t>domain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binds</a:t>
            </a:r>
            <a:r>
              <a:rPr lang="hu-HU" dirty="0"/>
              <a:t> </a:t>
            </a:r>
            <a:r>
              <a:rPr lang="hu-HU" dirty="0" err="1" smtClean="0">
                <a:hlinkClick r:id="rId4" tooltip="Ligand"/>
              </a:rPr>
              <a:t>ligands</a:t>
            </a:r>
            <a:r>
              <a:rPr lang="hu-HU" dirty="0" smtClean="0"/>
              <a:t>.</a:t>
            </a:r>
          </a:p>
          <a:p>
            <a:r>
              <a:rPr lang="hu-HU" dirty="0"/>
              <a:t>The </a:t>
            </a:r>
            <a:r>
              <a:rPr lang="hu-HU" dirty="0" err="1"/>
              <a:t>interaction</a:t>
            </a:r>
            <a:r>
              <a:rPr lang="hu-HU" dirty="0"/>
              <a:t> </a:t>
            </a:r>
            <a:r>
              <a:rPr lang="hu-HU" dirty="0" err="1"/>
              <a:t>between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cytoplasmic</a:t>
            </a:r>
            <a:r>
              <a:rPr lang="hu-HU" dirty="0"/>
              <a:t> </a:t>
            </a:r>
            <a:r>
              <a:rPr lang="hu-HU" dirty="0" err="1"/>
              <a:t>domains</a:t>
            </a:r>
            <a:r>
              <a:rPr lang="hu-HU" dirty="0"/>
              <a:t> </a:t>
            </a:r>
            <a:r>
              <a:rPr lang="hu-HU" dirty="0" err="1"/>
              <a:t>stimulates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>
                <a:hlinkClick r:id="rId5" tooltip="Phosphorylation"/>
              </a:rPr>
              <a:t>phosphorylation</a:t>
            </a:r>
            <a:r>
              <a:rPr lang="hu-HU" dirty="0"/>
              <a:t> of </a:t>
            </a:r>
            <a:r>
              <a:rPr lang="hu-HU" dirty="0" err="1">
                <a:hlinkClick r:id="rId6" tooltip="Tyrosine"/>
              </a:rPr>
              <a:t>tyrosine</a:t>
            </a:r>
            <a:r>
              <a:rPr lang="hu-HU" dirty="0"/>
              <a:t> </a:t>
            </a:r>
            <a:r>
              <a:rPr lang="hu-HU" dirty="0" err="1"/>
              <a:t>residues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intracellular</a:t>
            </a:r>
            <a:r>
              <a:rPr lang="hu-HU" dirty="0"/>
              <a:t> </a:t>
            </a:r>
            <a:r>
              <a:rPr lang="hu-HU" dirty="0" err="1"/>
              <a:t>kinase</a:t>
            </a:r>
            <a:r>
              <a:rPr lang="hu-HU" dirty="0"/>
              <a:t> </a:t>
            </a:r>
            <a:r>
              <a:rPr lang="hu-HU" dirty="0" err="1"/>
              <a:t>domains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RTKs</a:t>
            </a:r>
            <a:r>
              <a:rPr lang="hu-HU" dirty="0"/>
              <a:t>, </a:t>
            </a:r>
            <a:r>
              <a:rPr lang="hu-HU" dirty="0" err="1"/>
              <a:t>causing</a:t>
            </a:r>
            <a:r>
              <a:rPr lang="hu-HU" dirty="0"/>
              <a:t> </a:t>
            </a:r>
            <a:r>
              <a:rPr lang="hu-HU" dirty="0" err="1"/>
              <a:t>conformational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. </a:t>
            </a:r>
            <a:r>
              <a:rPr lang="hu-HU" dirty="0" err="1"/>
              <a:t>Subsequent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receptors</a:t>
            </a:r>
            <a:r>
              <a:rPr lang="hu-HU" dirty="0"/>
              <a:t>' </a:t>
            </a:r>
            <a:r>
              <a:rPr lang="hu-HU" dirty="0" err="1"/>
              <a:t>kinase</a:t>
            </a:r>
            <a:r>
              <a:rPr lang="hu-HU" dirty="0"/>
              <a:t> </a:t>
            </a:r>
            <a:r>
              <a:rPr lang="hu-HU" dirty="0" err="1"/>
              <a:t>domains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activated</a:t>
            </a:r>
            <a:r>
              <a:rPr lang="hu-HU" dirty="0"/>
              <a:t>, </a:t>
            </a:r>
            <a:r>
              <a:rPr lang="hu-HU" dirty="0" err="1"/>
              <a:t>initiating</a:t>
            </a:r>
            <a:r>
              <a:rPr lang="hu-HU" dirty="0"/>
              <a:t> </a:t>
            </a:r>
            <a:r>
              <a:rPr lang="hu-HU" dirty="0" err="1">
                <a:hlinkClick r:id="rId5" tooltip="Phosphorylation"/>
              </a:rPr>
              <a:t>phosphorylation</a:t>
            </a:r>
            <a:r>
              <a:rPr lang="hu-HU" dirty="0"/>
              <a:t> </a:t>
            </a:r>
            <a:r>
              <a:rPr lang="hu-HU" dirty="0" err="1"/>
              <a:t>signaling</a:t>
            </a:r>
            <a:r>
              <a:rPr lang="hu-HU" dirty="0"/>
              <a:t> </a:t>
            </a:r>
            <a:r>
              <a:rPr lang="hu-HU" dirty="0" err="1"/>
              <a:t>cascades</a:t>
            </a:r>
            <a:r>
              <a:rPr lang="hu-HU" dirty="0"/>
              <a:t> of </a:t>
            </a:r>
            <a:r>
              <a:rPr lang="hu-HU" dirty="0" err="1"/>
              <a:t>downstream</a:t>
            </a:r>
            <a:r>
              <a:rPr lang="hu-HU" dirty="0"/>
              <a:t> </a:t>
            </a:r>
            <a:r>
              <a:rPr lang="hu-HU" dirty="0" err="1"/>
              <a:t>cytoplasmic</a:t>
            </a:r>
            <a:r>
              <a:rPr lang="hu-HU" dirty="0"/>
              <a:t> </a:t>
            </a:r>
            <a:r>
              <a:rPr lang="hu-HU" dirty="0" err="1"/>
              <a:t>molecules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facilitate</a:t>
            </a:r>
            <a:r>
              <a:rPr lang="hu-HU" dirty="0"/>
              <a:t> </a:t>
            </a:r>
            <a:r>
              <a:rPr lang="hu-HU" dirty="0" err="1"/>
              <a:t>various</a:t>
            </a:r>
            <a:r>
              <a:rPr lang="hu-HU" dirty="0"/>
              <a:t> </a:t>
            </a:r>
            <a:r>
              <a:rPr lang="hu-HU" dirty="0" err="1"/>
              <a:t>cellular</a:t>
            </a:r>
            <a:r>
              <a:rPr lang="hu-HU" dirty="0"/>
              <a:t> </a:t>
            </a:r>
            <a:r>
              <a:rPr lang="hu-HU" dirty="0" err="1"/>
              <a:t>processes</a:t>
            </a:r>
            <a:r>
              <a:rPr lang="hu-HU" dirty="0"/>
              <a:t> </a:t>
            </a:r>
            <a:r>
              <a:rPr lang="hu-HU" dirty="0" err="1"/>
              <a:t>such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 </a:t>
            </a:r>
            <a:r>
              <a:rPr lang="hu-HU" dirty="0" err="1">
                <a:hlinkClick r:id="rId7" tooltip="Cell differentiation"/>
              </a:rPr>
              <a:t>cell</a:t>
            </a:r>
            <a:r>
              <a:rPr lang="hu-HU" dirty="0">
                <a:hlinkClick r:id="rId7" tooltip="Cell differentiation"/>
              </a:rPr>
              <a:t> </a:t>
            </a:r>
            <a:r>
              <a:rPr lang="hu-HU" dirty="0" err="1">
                <a:hlinkClick r:id="rId7" tooltip="Cell differentiation"/>
              </a:rPr>
              <a:t>differentiation</a:t>
            </a:r>
            <a:r>
              <a:rPr lang="hu-HU" dirty="0"/>
              <a:t> and </a:t>
            </a:r>
            <a:r>
              <a:rPr lang="hu-HU" dirty="0" err="1">
                <a:hlinkClick r:id="rId8" tooltip="Metabolism"/>
              </a:rPr>
              <a:t>metabolism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805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          </a:t>
            </a:r>
            <a:r>
              <a:rPr lang="hu-HU" sz="4000" dirty="0" err="1" smtClean="0"/>
              <a:t>Kinase</a:t>
            </a:r>
            <a:r>
              <a:rPr lang="hu-HU" sz="4000" dirty="0" smtClean="0"/>
              <a:t> </a:t>
            </a:r>
            <a:r>
              <a:rPr lang="hu-HU" sz="4000" dirty="0" err="1" smtClean="0"/>
              <a:t>inhibitors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protein </a:t>
            </a:r>
            <a:r>
              <a:rPr lang="hu-HU" b="1" dirty="0" err="1"/>
              <a:t>kinase</a:t>
            </a:r>
            <a:r>
              <a:rPr lang="hu-HU" b="1" dirty="0"/>
              <a:t> inhibitor</a:t>
            </a:r>
            <a:r>
              <a:rPr lang="hu-HU" dirty="0"/>
              <a:t> is a </a:t>
            </a:r>
            <a:r>
              <a:rPr lang="hu-HU" dirty="0" err="1"/>
              <a:t>type</a:t>
            </a:r>
            <a:r>
              <a:rPr lang="hu-HU" dirty="0"/>
              <a:t> of </a:t>
            </a:r>
            <a:r>
              <a:rPr lang="hu-HU" dirty="0" err="1">
                <a:hlinkClick r:id="rId2" tooltip="Enzyme inhibitor"/>
              </a:rPr>
              <a:t>enzyme</a:t>
            </a:r>
            <a:r>
              <a:rPr lang="hu-HU" dirty="0">
                <a:hlinkClick r:id="rId2" tooltip="Enzyme inhibitor"/>
              </a:rPr>
              <a:t> inhibitor</a:t>
            </a:r>
            <a:r>
              <a:rPr lang="hu-HU" dirty="0"/>
              <a:t> 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blocks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action</a:t>
            </a:r>
            <a:r>
              <a:rPr lang="hu-HU" dirty="0"/>
              <a:t> of </a:t>
            </a:r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more </a:t>
            </a:r>
            <a:r>
              <a:rPr lang="hu-HU" dirty="0">
                <a:hlinkClick r:id="rId3" tooltip="Protein kinase"/>
              </a:rPr>
              <a:t>protein </a:t>
            </a:r>
            <a:r>
              <a:rPr lang="hu-HU" dirty="0" err="1">
                <a:hlinkClick r:id="rId3" tooltip="Protein kinase"/>
              </a:rPr>
              <a:t>kinases</a:t>
            </a:r>
            <a:r>
              <a:rPr lang="hu-HU" dirty="0"/>
              <a:t>. Protein </a:t>
            </a:r>
            <a:r>
              <a:rPr lang="hu-HU" dirty="0" err="1"/>
              <a:t>kinases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enzymes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add a </a:t>
            </a:r>
            <a:r>
              <a:rPr lang="hu-HU" dirty="0" err="1">
                <a:hlinkClick r:id="rId4" tooltip="Phosphate"/>
              </a:rPr>
              <a:t>phosphate</a:t>
            </a:r>
            <a:r>
              <a:rPr lang="hu-HU" dirty="0"/>
              <a:t> (PO</a:t>
            </a:r>
            <a:r>
              <a:rPr lang="hu-HU" baseline="-25000" dirty="0"/>
              <a:t>4</a:t>
            </a:r>
            <a:r>
              <a:rPr lang="hu-HU" dirty="0"/>
              <a:t>) </a:t>
            </a:r>
            <a:r>
              <a:rPr lang="hu-HU" dirty="0" err="1"/>
              <a:t>group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 </a:t>
            </a:r>
            <a:r>
              <a:rPr lang="hu-HU" dirty="0">
                <a:hlinkClick r:id="rId5" tooltip="Protein"/>
              </a:rPr>
              <a:t>protein</a:t>
            </a:r>
            <a:r>
              <a:rPr lang="hu-HU" dirty="0"/>
              <a:t>, and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modulate</a:t>
            </a:r>
            <a:r>
              <a:rPr lang="hu-HU" dirty="0"/>
              <a:t>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function</a:t>
            </a:r>
            <a:r>
              <a:rPr lang="hu-HU" dirty="0"/>
              <a:t>.</a:t>
            </a:r>
          </a:p>
          <a:p>
            <a:r>
              <a:rPr lang="hu-HU" dirty="0"/>
              <a:t>The </a:t>
            </a:r>
            <a:r>
              <a:rPr lang="hu-HU" dirty="0" err="1"/>
              <a:t>phosphate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usually</a:t>
            </a:r>
            <a:r>
              <a:rPr lang="hu-HU" dirty="0"/>
              <a:t> </a:t>
            </a:r>
            <a:r>
              <a:rPr lang="hu-HU" dirty="0" err="1"/>
              <a:t>added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serine</a:t>
            </a:r>
            <a:r>
              <a:rPr lang="hu-HU" dirty="0"/>
              <a:t>, </a:t>
            </a:r>
            <a:r>
              <a:rPr lang="hu-HU" dirty="0" err="1"/>
              <a:t>threonine</a:t>
            </a:r>
            <a:r>
              <a:rPr lang="hu-HU" dirty="0"/>
              <a:t>,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tyrosine</a:t>
            </a:r>
            <a:r>
              <a:rPr lang="hu-HU" dirty="0"/>
              <a:t> </a:t>
            </a:r>
            <a:r>
              <a:rPr lang="hu-HU" dirty="0" err="1">
                <a:hlinkClick r:id="rId6" tooltip="Amino acid"/>
              </a:rPr>
              <a:t>amino</a:t>
            </a:r>
            <a:r>
              <a:rPr lang="hu-HU" dirty="0">
                <a:hlinkClick r:id="rId6" tooltip="Amino acid"/>
              </a:rPr>
              <a:t> </a:t>
            </a:r>
            <a:r>
              <a:rPr lang="hu-HU" dirty="0" err="1">
                <a:hlinkClick r:id="rId6" tooltip="Amino acid"/>
              </a:rPr>
              <a:t>acids</a:t>
            </a:r>
            <a:r>
              <a:rPr lang="hu-HU" dirty="0"/>
              <a:t> 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protein: most </a:t>
            </a:r>
            <a:r>
              <a:rPr lang="hu-HU" dirty="0" err="1"/>
              <a:t>kinases</a:t>
            </a:r>
            <a:r>
              <a:rPr lang="hu-HU" dirty="0"/>
              <a:t> </a:t>
            </a:r>
            <a:r>
              <a:rPr lang="hu-HU" dirty="0" err="1"/>
              <a:t>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both</a:t>
            </a:r>
            <a:r>
              <a:rPr lang="hu-HU" dirty="0"/>
              <a:t> </a:t>
            </a:r>
            <a:r>
              <a:rPr lang="hu-HU" dirty="0" err="1"/>
              <a:t>serine</a:t>
            </a:r>
            <a:r>
              <a:rPr lang="hu-HU" dirty="0"/>
              <a:t> and </a:t>
            </a:r>
            <a:r>
              <a:rPr lang="hu-HU" dirty="0" err="1"/>
              <a:t>threonine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 </a:t>
            </a:r>
            <a:r>
              <a:rPr lang="hu-HU" dirty="0" err="1">
                <a:hlinkClick r:id="rId7" tooltip="Tyrosine kinase"/>
              </a:rPr>
              <a:t>tyrosine</a:t>
            </a:r>
            <a:r>
              <a:rPr lang="hu-HU" dirty="0">
                <a:hlinkClick r:id="rId7" tooltip="Tyrosine kinase"/>
              </a:rPr>
              <a:t> </a:t>
            </a:r>
            <a:r>
              <a:rPr lang="hu-HU" dirty="0" err="1">
                <a:hlinkClick r:id="rId7" tooltip="Tyrosine kinase"/>
              </a:rPr>
              <a:t>kinases</a:t>
            </a:r>
            <a:r>
              <a:rPr lang="hu-HU" dirty="0"/>
              <a:t> </a:t>
            </a:r>
            <a:r>
              <a:rPr lang="hu-HU" dirty="0" err="1"/>
              <a:t>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tyrosine</a:t>
            </a:r>
            <a:r>
              <a:rPr lang="hu-HU" dirty="0"/>
              <a:t>, </a:t>
            </a:r>
            <a:r>
              <a:rPr lang="hu-HU" dirty="0" err="1"/>
              <a:t>and</a:t>
            </a:r>
            <a:r>
              <a:rPr lang="hu-HU" dirty="0"/>
              <a:t> a </a:t>
            </a:r>
            <a:r>
              <a:rPr lang="hu-HU" dirty="0" err="1"/>
              <a:t>number</a:t>
            </a:r>
            <a:r>
              <a:rPr lang="hu-HU" dirty="0"/>
              <a:t> (</a:t>
            </a:r>
            <a:r>
              <a:rPr lang="hu-HU" dirty="0" err="1">
                <a:hlinkClick r:id="rId8" tooltip="Dual-specificity kinase"/>
              </a:rPr>
              <a:t>dual-specificity</a:t>
            </a:r>
            <a:r>
              <a:rPr lang="hu-HU" dirty="0">
                <a:hlinkClick r:id="rId8" tooltip="Dual-specificity kinase"/>
              </a:rPr>
              <a:t> </a:t>
            </a:r>
            <a:r>
              <a:rPr lang="hu-HU" dirty="0" err="1">
                <a:hlinkClick r:id="rId8" tooltip="Dual-specificity kinase"/>
              </a:rPr>
              <a:t>kinases</a:t>
            </a:r>
            <a:r>
              <a:rPr lang="hu-HU" dirty="0"/>
              <a:t>) </a:t>
            </a:r>
            <a:r>
              <a:rPr lang="hu-HU" dirty="0" err="1"/>
              <a:t>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three</a:t>
            </a:r>
            <a:r>
              <a:rPr lang="hu-HU" dirty="0"/>
              <a:t>. </a:t>
            </a:r>
            <a:r>
              <a:rPr lang="hu-HU" dirty="0" smtClean="0"/>
              <a:t>                                                   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protein </a:t>
            </a:r>
            <a:r>
              <a:rPr lang="hu-HU" dirty="0" err="1"/>
              <a:t>kinases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phosphorylate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amino</a:t>
            </a:r>
            <a:r>
              <a:rPr lang="hu-HU" dirty="0"/>
              <a:t> </a:t>
            </a:r>
            <a:r>
              <a:rPr lang="hu-HU" dirty="0" err="1"/>
              <a:t>acids</a:t>
            </a:r>
            <a:r>
              <a:rPr lang="hu-HU" dirty="0"/>
              <a:t>, </a:t>
            </a:r>
            <a:r>
              <a:rPr lang="hu-HU" dirty="0" err="1"/>
              <a:t>including</a:t>
            </a:r>
            <a:r>
              <a:rPr lang="hu-HU" dirty="0"/>
              <a:t> </a:t>
            </a:r>
            <a:r>
              <a:rPr lang="hu-HU" dirty="0" err="1">
                <a:hlinkClick r:id="rId9" tooltip="Histidine kinase"/>
              </a:rPr>
              <a:t>histidine</a:t>
            </a:r>
            <a:r>
              <a:rPr lang="hu-HU" dirty="0">
                <a:hlinkClick r:id="rId9" tooltip="Histidine kinase"/>
              </a:rPr>
              <a:t> </a:t>
            </a:r>
            <a:r>
              <a:rPr lang="hu-HU" dirty="0" err="1">
                <a:hlinkClick r:id="rId9" tooltip="Histidine kinase"/>
              </a:rPr>
              <a:t>kinases</a:t>
            </a:r>
            <a:r>
              <a:rPr lang="hu-HU" dirty="0"/>
              <a:t> 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phosphorylate</a:t>
            </a:r>
            <a:r>
              <a:rPr lang="hu-HU" dirty="0"/>
              <a:t> </a:t>
            </a:r>
            <a:r>
              <a:rPr lang="hu-HU" dirty="0" err="1"/>
              <a:t>histidine</a:t>
            </a:r>
            <a:r>
              <a:rPr lang="hu-HU" dirty="0"/>
              <a:t> </a:t>
            </a:r>
            <a:r>
              <a:rPr lang="hu-HU" dirty="0" err="1"/>
              <a:t>residues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182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Tyrosine</a:t>
            </a:r>
            <a:r>
              <a:rPr lang="en-GB" sz="3200" dirty="0" smtClean="0"/>
              <a:t> kinase inhibitors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the most important targets of drug research today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Indications</a:t>
            </a:r>
            <a:r>
              <a:rPr lang="en-GB" dirty="0" smtClean="0"/>
              <a:t>: malignant,</a:t>
            </a:r>
            <a:r>
              <a:rPr lang="hu-HU" dirty="0" smtClean="0"/>
              <a:t>                                                                                         </a:t>
            </a:r>
            <a:r>
              <a:rPr lang="en-GB" dirty="0" smtClean="0"/>
              <a:t> chronic inflammatory, autoimmune diseases</a:t>
            </a:r>
          </a:p>
          <a:p>
            <a:r>
              <a:rPr lang="en-GB" dirty="0" smtClean="0"/>
              <a:t>May substitute for </a:t>
            </a:r>
            <a:r>
              <a:rPr lang="en-GB" i="1" dirty="0" err="1" smtClean="0"/>
              <a:t>mab</a:t>
            </a:r>
            <a:r>
              <a:rPr lang="en-GB" dirty="0" smtClean="0"/>
              <a:t> treatment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JAK </a:t>
            </a:r>
            <a:r>
              <a:rPr lang="hu-HU" dirty="0" err="1" smtClean="0">
                <a:solidFill>
                  <a:srgbClr val="FF0000"/>
                </a:solidFill>
              </a:rPr>
              <a:t>inhibitors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                                                                                                           </a:t>
            </a:r>
            <a:r>
              <a:rPr lang="hu-HU" b="1" dirty="0" err="1" smtClean="0"/>
              <a:t>Tofacitinib</a:t>
            </a:r>
            <a:r>
              <a:rPr lang="hu-HU" b="1" dirty="0" smtClean="0"/>
              <a:t>                </a:t>
            </a:r>
            <a:r>
              <a:rPr lang="hu-HU" dirty="0" err="1" smtClean="0"/>
              <a:t>Rheumatoid</a:t>
            </a:r>
            <a:r>
              <a:rPr lang="hu-HU" dirty="0" smtClean="0"/>
              <a:t> </a:t>
            </a:r>
            <a:r>
              <a:rPr lang="hu-HU" dirty="0" err="1" smtClean="0"/>
              <a:t>arthritis</a:t>
            </a:r>
            <a:r>
              <a:rPr lang="hu-HU" dirty="0" smtClean="0"/>
              <a:t>,                                                            </a:t>
            </a:r>
            <a:r>
              <a:rPr lang="en-GB" b="1" dirty="0" err="1" smtClean="0"/>
              <a:t>Imatinib</a:t>
            </a:r>
            <a:r>
              <a:rPr lang="en-GB" dirty="0" smtClean="0"/>
              <a:t>,</a:t>
            </a:r>
            <a:r>
              <a:rPr lang="hu-HU" dirty="0" smtClean="0"/>
              <a:t>                   </a:t>
            </a:r>
            <a:r>
              <a:rPr lang="hu-HU" dirty="0" err="1" smtClean="0"/>
              <a:t>Cronic</a:t>
            </a:r>
            <a:r>
              <a:rPr lang="hu-HU" dirty="0" smtClean="0"/>
              <a:t>. </a:t>
            </a:r>
            <a:r>
              <a:rPr lang="hu-HU" dirty="0" err="1" smtClean="0"/>
              <a:t>Myeloid</a:t>
            </a:r>
            <a:r>
              <a:rPr lang="hu-HU" dirty="0" smtClean="0"/>
              <a:t>  </a:t>
            </a:r>
            <a:r>
              <a:rPr lang="hu-HU" dirty="0" err="1" smtClean="0"/>
              <a:t>Leukemia</a:t>
            </a:r>
            <a:r>
              <a:rPr lang="en-GB" dirty="0" smtClean="0"/>
              <a:t> </a:t>
            </a:r>
            <a:r>
              <a:rPr lang="hu-HU" dirty="0" smtClean="0"/>
              <a:t>                                                          </a:t>
            </a:r>
            <a:r>
              <a:rPr lang="en-GB" b="1" dirty="0" err="1" smtClean="0"/>
              <a:t>Erlotinib</a:t>
            </a:r>
            <a:r>
              <a:rPr lang="en-GB" b="1" dirty="0" smtClean="0"/>
              <a:t>,</a:t>
            </a:r>
            <a:r>
              <a:rPr lang="en-GB" dirty="0" smtClean="0"/>
              <a:t> </a:t>
            </a:r>
            <a:r>
              <a:rPr lang="hu-HU" dirty="0" smtClean="0"/>
              <a:t>                  Non 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Cell</a:t>
            </a:r>
            <a:r>
              <a:rPr lang="hu-HU" dirty="0" smtClean="0"/>
              <a:t> </a:t>
            </a:r>
            <a:r>
              <a:rPr lang="hu-HU" dirty="0" err="1" smtClean="0"/>
              <a:t>Lung</a:t>
            </a:r>
            <a:r>
              <a:rPr lang="hu-HU" dirty="0" smtClean="0"/>
              <a:t> </a:t>
            </a:r>
            <a:r>
              <a:rPr lang="hu-HU" dirty="0" err="1" smtClean="0"/>
              <a:t>Carcinoma</a:t>
            </a:r>
            <a:r>
              <a:rPr lang="hu-HU" dirty="0" smtClean="0"/>
              <a:t>                                                                                                       </a:t>
            </a:r>
            <a:r>
              <a:rPr lang="en-GB" b="1" dirty="0" err="1" smtClean="0"/>
              <a:t>Sunitinib</a:t>
            </a:r>
            <a:r>
              <a:rPr lang="en-GB" b="1" dirty="0" smtClean="0"/>
              <a:t>,</a:t>
            </a:r>
            <a:r>
              <a:rPr lang="hu-HU" dirty="0" smtClean="0"/>
              <a:t>                  </a:t>
            </a:r>
            <a:r>
              <a:rPr lang="hu-HU" dirty="0" err="1" smtClean="0"/>
              <a:t>renal</a:t>
            </a:r>
            <a:r>
              <a:rPr lang="hu-HU" dirty="0" smtClean="0"/>
              <a:t> </a:t>
            </a:r>
            <a:r>
              <a:rPr lang="hu-HU" dirty="0" err="1" smtClean="0"/>
              <a:t>carcinoma</a:t>
            </a:r>
            <a:r>
              <a:rPr lang="hu-HU" dirty="0" smtClean="0"/>
              <a:t>.                                                                            </a:t>
            </a:r>
            <a:r>
              <a:rPr lang="hu-HU" b="1" dirty="0" err="1" smtClean="0"/>
              <a:t>Masitinib</a:t>
            </a:r>
            <a:r>
              <a:rPr lang="en-GB" b="1" dirty="0" smtClean="0"/>
              <a:t> </a:t>
            </a:r>
            <a:r>
              <a:rPr lang="hu-HU" dirty="0" smtClean="0"/>
              <a:t>                  </a:t>
            </a:r>
            <a:r>
              <a:rPr lang="hu-HU" dirty="0" err="1" smtClean="0"/>
              <a:t>Sclesrosis</a:t>
            </a:r>
            <a:r>
              <a:rPr lang="hu-HU" dirty="0" smtClean="0"/>
              <a:t> Multiplex,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929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   </a:t>
            </a:r>
            <a:r>
              <a:rPr lang="hu-HU" sz="4000" dirty="0" err="1" smtClean="0"/>
              <a:t>Tofacitinib</a:t>
            </a:r>
            <a:r>
              <a:rPr lang="hu-HU" sz="4000" dirty="0" smtClean="0"/>
              <a:t> ( </a:t>
            </a:r>
            <a:r>
              <a:rPr lang="hu-HU" sz="4000" dirty="0" err="1" smtClean="0"/>
              <a:t>XeljanzR</a:t>
            </a:r>
            <a:r>
              <a:rPr lang="hu-HU" sz="4000" dirty="0" smtClean="0"/>
              <a:t>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en-US" dirty="0" smtClean="0"/>
              <a:t>It </a:t>
            </a:r>
            <a:r>
              <a:rPr lang="en-US" dirty="0"/>
              <a:t>is an </a:t>
            </a:r>
            <a:r>
              <a:rPr lang="en-US" dirty="0">
                <a:hlinkClick r:id="rId2" tooltip="Janus kinase inhibitor"/>
              </a:rPr>
              <a:t>inhibitor</a:t>
            </a:r>
            <a:r>
              <a:rPr lang="en-US" dirty="0"/>
              <a:t> of the enzyme </a:t>
            </a:r>
            <a:r>
              <a:rPr lang="en-US" dirty="0" err="1">
                <a:hlinkClick r:id="rId3" tooltip="Janus kinase 1"/>
              </a:rPr>
              <a:t>janus</a:t>
            </a:r>
            <a:r>
              <a:rPr lang="en-US" dirty="0">
                <a:hlinkClick r:id="rId3" tooltip="Janus kinase 1"/>
              </a:rPr>
              <a:t> kinase 1</a:t>
            </a:r>
            <a:r>
              <a:rPr lang="en-US" dirty="0"/>
              <a:t> (JAK1) and </a:t>
            </a:r>
            <a:r>
              <a:rPr lang="en-US" dirty="0" err="1"/>
              <a:t>janus</a:t>
            </a:r>
            <a:r>
              <a:rPr lang="en-US" dirty="0"/>
              <a:t> kinase 3 (JAK 3), which means that it interferes with the </a:t>
            </a:r>
            <a:r>
              <a:rPr lang="en-US" dirty="0">
                <a:hlinkClick r:id="rId4" tooltip="JAK-STAT signaling pathway"/>
              </a:rPr>
              <a:t>JAK-STAT signaling pathway</a:t>
            </a:r>
            <a:r>
              <a:rPr lang="en-US" dirty="0"/>
              <a:t>, which transmits extracellular information into the </a:t>
            </a:r>
            <a:r>
              <a:rPr lang="en-US" dirty="0">
                <a:hlinkClick r:id="rId5" tooltip="Cell nucleus"/>
              </a:rPr>
              <a:t>cell nucleus</a:t>
            </a:r>
            <a:r>
              <a:rPr lang="en-US" dirty="0"/>
              <a:t>, influencing </a:t>
            </a:r>
            <a:r>
              <a:rPr lang="en-US" dirty="0">
                <a:hlinkClick r:id="rId6" tooltip="DNA transcription"/>
              </a:rPr>
              <a:t>DNA transcription</a:t>
            </a:r>
            <a:r>
              <a:rPr lang="en-US" dirty="0"/>
              <a:t>.</a:t>
            </a:r>
            <a:r>
              <a:rPr lang="en-US" baseline="30000" dirty="0">
                <a:hlinkClick r:id="rId7"/>
              </a:rPr>
              <a:t>[9</a:t>
            </a:r>
            <a:r>
              <a:rPr lang="en-US" baseline="30000" dirty="0" smtClean="0">
                <a:hlinkClick r:id="rId7"/>
              </a:rPr>
              <a:t>]</a:t>
            </a:r>
            <a:endParaRPr lang="hu-HU" baseline="30000" dirty="0" smtClean="0"/>
          </a:p>
          <a:p>
            <a:endParaRPr lang="hu-HU" sz="5400" baseline="30000" dirty="0" smtClean="0"/>
          </a:p>
          <a:p>
            <a:r>
              <a:rPr lang="hu-HU" sz="5400" baseline="30000" dirty="0" err="1" smtClean="0"/>
              <a:t>Indication</a:t>
            </a:r>
            <a:r>
              <a:rPr lang="hu-HU" sz="5400" baseline="30000" dirty="0" smtClean="0"/>
              <a:t>: </a:t>
            </a:r>
            <a:r>
              <a:rPr lang="hu-HU" sz="5400" baseline="30000" dirty="0" err="1" smtClean="0"/>
              <a:t>Rheumatoid</a:t>
            </a:r>
            <a:r>
              <a:rPr lang="hu-HU" sz="5400" baseline="30000" dirty="0" smtClean="0"/>
              <a:t> </a:t>
            </a:r>
            <a:r>
              <a:rPr lang="hu-HU" sz="5400" baseline="30000" dirty="0" err="1" smtClean="0"/>
              <a:t>arthritis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196957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Target disease of drug research today: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Malignant</a:t>
            </a:r>
            <a:r>
              <a:rPr lang="hu-HU" dirty="0" smtClean="0"/>
              <a:t> </a:t>
            </a:r>
            <a:r>
              <a:rPr lang="hu-HU" dirty="0" err="1" smtClean="0"/>
              <a:t>diseases</a:t>
            </a:r>
            <a:endParaRPr lang="en-GB" dirty="0" smtClean="0"/>
          </a:p>
          <a:p>
            <a:r>
              <a:rPr lang="en-GB" dirty="0" smtClean="0"/>
              <a:t>Cardiovascular (CV)</a:t>
            </a:r>
          </a:p>
          <a:p>
            <a:r>
              <a:rPr lang="en-GB" dirty="0" smtClean="0"/>
              <a:t>Chronic degenerative (CNS, </a:t>
            </a:r>
            <a:r>
              <a:rPr lang="en-GB" dirty="0" err="1" smtClean="0"/>
              <a:t>locomotor</a:t>
            </a:r>
            <a:r>
              <a:rPr lang="en-GB" dirty="0" smtClean="0"/>
              <a:t> system)</a:t>
            </a:r>
          </a:p>
          <a:p>
            <a:r>
              <a:rPr lang="en-GB" dirty="0" smtClean="0"/>
              <a:t>Chronic inflammatory diseases (autoimmune)</a:t>
            </a:r>
          </a:p>
          <a:p>
            <a:r>
              <a:rPr lang="en-GB" dirty="0" smtClean="0"/>
              <a:t>Infectious diseases</a:t>
            </a:r>
          </a:p>
          <a:p>
            <a:r>
              <a:rPr lang="en-GB" dirty="0" smtClean="0"/>
              <a:t>Pathologic alterations of glucose/lipid metabolism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0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0" y="327025"/>
            <a:ext cx="10515600" cy="1325563"/>
          </a:xfrm>
        </p:spPr>
        <p:txBody>
          <a:bodyPr>
            <a:normAutofit/>
          </a:bodyPr>
          <a:lstStyle/>
          <a:p>
            <a:r>
              <a:rPr lang="hu-HU" sz="3200" b="1" dirty="0" err="1" smtClean="0"/>
              <a:t>Development</a:t>
            </a:r>
            <a:r>
              <a:rPr lang="hu-HU" sz="3200" b="1" dirty="0" smtClean="0"/>
              <a:t> of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biolog</a:t>
            </a:r>
            <a:r>
              <a:rPr lang="hu-HU" sz="3200" b="1" dirty="0" err="1" smtClean="0"/>
              <a:t>ical</a:t>
            </a:r>
            <a:r>
              <a:rPr lang="en-GB" sz="3200" b="1" dirty="0" smtClean="0"/>
              <a:t> drug research and production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Production of endogen ligands / receptors</a:t>
            </a:r>
          </a:p>
          <a:p>
            <a:r>
              <a:rPr lang="en-GB" dirty="0" smtClean="0"/>
              <a:t>Monoclonal antibodies</a:t>
            </a:r>
          </a:p>
          <a:p>
            <a:pPr marL="0" indent="0">
              <a:buNone/>
            </a:pPr>
            <a:r>
              <a:rPr lang="en-GB" dirty="0" smtClean="0"/>
              <a:t>	- not humanized</a:t>
            </a:r>
          </a:p>
          <a:p>
            <a:pPr marL="0" indent="0">
              <a:buNone/>
            </a:pPr>
            <a:r>
              <a:rPr lang="en-GB" dirty="0" smtClean="0"/>
              <a:t>	- chimer</a:t>
            </a:r>
          </a:p>
          <a:p>
            <a:pPr marL="0" indent="0">
              <a:buNone/>
            </a:pPr>
            <a:r>
              <a:rPr lang="en-GB" dirty="0" smtClean="0"/>
              <a:t>	- fully humanized</a:t>
            </a:r>
          </a:p>
          <a:p>
            <a:pPr marL="0" indent="0">
              <a:buNone/>
            </a:pPr>
            <a:r>
              <a:rPr lang="en-GB" dirty="0" smtClean="0"/>
              <a:t>Biological medicines 2003: 26,4% of new products</a:t>
            </a:r>
          </a:p>
          <a:p>
            <a:pPr marL="0" indent="0">
              <a:buNone/>
            </a:pPr>
            <a:r>
              <a:rPr lang="en-GB" dirty="0" smtClean="0"/>
              <a:t>			    2020: 50% of new products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5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sz="3600" b="1" dirty="0" err="1" smtClean="0"/>
              <a:t>Targets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biological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products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antibodies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TNF alfa </a:t>
            </a:r>
            <a:r>
              <a:rPr lang="hu-HU" dirty="0" err="1" smtClean="0"/>
              <a:t>inhibitors</a:t>
            </a:r>
            <a:r>
              <a:rPr lang="hu-HU" dirty="0" smtClean="0"/>
              <a:t>: (</a:t>
            </a:r>
            <a:r>
              <a:rPr lang="hu-HU" dirty="0" err="1" smtClean="0"/>
              <a:t>adalimumab</a:t>
            </a:r>
            <a:r>
              <a:rPr lang="hu-HU" dirty="0" smtClean="0"/>
              <a:t>, </a:t>
            </a:r>
            <a:r>
              <a:rPr lang="hu-HU" dirty="0" err="1" smtClean="0"/>
              <a:t>etanercept</a:t>
            </a:r>
            <a:r>
              <a:rPr lang="hu-HU" dirty="0" smtClean="0"/>
              <a:t>                                                      </a:t>
            </a:r>
            <a:r>
              <a:rPr lang="hu-HU" dirty="0" err="1" smtClean="0"/>
              <a:t>infliximab</a:t>
            </a:r>
            <a:r>
              <a:rPr lang="hu-HU" dirty="0" smtClean="0"/>
              <a:t>,</a:t>
            </a:r>
            <a:r>
              <a:rPr lang="hu-HU" dirty="0" err="1" smtClean="0"/>
              <a:t>certolizumab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Cytokin</a:t>
            </a:r>
            <a:r>
              <a:rPr lang="hu-HU" dirty="0" smtClean="0"/>
              <a:t> </a:t>
            </a:r>
            <a:r>
              <a:rPr lang="hu-HU" dirty="0" err="1" smtClean="0"/>
              <a:t>inhibitors</a:t>
            </a:r>
            <a:r>
              <a:rPr lang="hu-HU" dirty="0" smtClean="0"/>
              <a:t>:                                                                                                           IL-1,               </a:t>
            </a:r>
            <a:r>
              <a:rPr lang="hu-HU" dirty="0" err="1" smtClean="0"/>
              <a:t>anakinra</a:t>
            </a:r>
            <a:r>
              <a:rPr lang="hu-HU" dirty="0" smtClean="0"/>
              <a:t>                                                                                                                                           </a:t>
            </a:r>
            <a:r>
              <a:rPr lang="hu-HU" dirty="0" err="1" smtClean="0"/>
              <a:t>IL-1</a:t>
            </a:r>
            <a:r>
              <a:rPr lang="hu-HU" dirty="0" smtClean="0"/>
              <a:t> </a:t>
            </a:r>
            <a:r>
              <a:rPr lang="hu-HU" dirty="0" err="1" smtClean="0"/>
              <a:t>beta</a:t>
            </a:r>
            <a:r>
              <a:rPr lang="hu-HU" dirty="0" smtClean="0"/>
              <a:t>       </a:t>
            </a:r>
            <a:r>
              <a:rPr lang="hu-HU" dirty="0" err="1" smtClean="0"/>
              <a:t>kanakinra</a:t>
            </a:r>
            <a:r>
              <a:rPr lang="hu-HU" dirty="0" smtClean="0"/>
              <a:t>                                                                                                 IL-6,               </a:t>
            </a:r>
            <a:r>
              <a:rPr lang="hu-HU" dirty="0" err="1" smtClean="0"/>
              <a:t>tocilizumab</a:t>
            </a:r>
            <a:r>
              <a:rPr lang="hu-HU" dirty="0" smtClean="0"/>
              <a:t>                                                                                                                         IL17,IL 23</a:t>
            </a:r>
          </a:p>
          <a:p>
            <a:r>
              <a:rPr lang="hu-HU" dirty="0" smtClean="0"/>
              <a:t>T </a:t>
            </a:r>
            <a:r>
              <a:rPr lang="hu-HU" dirty="0" err="1" smtClean="0"/>
              <a:t>cells</a:t>
            </a:r>
            <a:r>
              <a:rPr lang="hu-HU" dirty="0" smtClean="0"/>
              <a:t> </a:t>
            </a:r>
            <a:r>
              <a:rPr lang="hu-HU" dirty="0" err="1" smtClean="0"/>
              <a:t>inhibitors</a:t>
            </a:r>
            <a:endParaRPr lang="hu-HU" dirty="0" smtClean="0"/>
          </a:p>
          <a:p>
            <a:r>
              <a:rPr lang="hu-HU" dirty="0" smtClean="0"/>
              <a:t>B </a:t>
            </a:r>
            <a:r>
              <a:rPr lang="hu-HU" dirty="0" err="1" smtClean="0"/>
              <a:t>cells</a:t>
            </a:r>
            <a:r>
              <a:rPr lang="hu-HU" dirty="0" smtClean="0"/>
              <a:t> </a:t>
            </a:r>
            <a:r>
              <a:rPr lang="hu-HU" dirty="0" err="1" smtClean="0"/>
              <a:t>inhibitors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7255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(Cont.)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en-GB" dirty="0" smtClean="0"/>
              <a:t>Endogen ligands:</a:t>
            </a:r>
          </a:p>
          <a:p>
            <a:pPr marL="0" indent="0">
              <a:buNone/>
            </a:pPr>
            <a:r>
              <a:rPr lang="en-GB" dirty="0" smtClean="0"/>
              <a:t>   insulin</a:t>
            </a:r>
            <a:r>
              <a:rPr lang="hu-HU" dirty="0" smtClean="0"/>
              <a:t>, GH, FSH/LH, </a:t>
            </a:r>
            <a:r>
              <a:rPr lang="en-GB" dirty="0" smtClean="0"/>
              <a:t>erythropoietin</a:t>
            </a:r>
            <a:r>
              <a:rPr lang="hu-HU" dirty="0" smtClean="0"/>
              <a:t>, interferon(s), G/M/</a:t>
            </a:r>
            <a:r>
              <a:rPr lang="hu-HU" dirty="0" err="1" smtClean="0"/>
              <a:t>CSF’s</a:t>
            </a:r>
            <a:r>
              <a:rPr lang="hu-HU" dirty="0" smtClean="0"/>
              <a:t> </a:t>
            </a:r>
            <a:r>
              <a:rPr lang="en-GB" dirty="0" smtClean="0"/>
              <a:t>plasminogen activator</a:t>
            </a:r>
            <a:r>
              <a:rPr lang="hu-HU" dirty="0" smtClean="0"/>
              <a:t>, </a:t>
            </a:r>
            <a:r>
              <a:rPr lang="hu-HU" dirty="0" err="1" smtClean="0"/>
              <a:t>IL’s</a:t>
            </a:r>
            <a:endParaRPr lang="hu-HU" dirty="0" smtClean="0"/>
          </a:p>
          <a:p>
            <a:r>
              <a:rPr lang="en-GB" dirty="0" smtClean="0"/>
              <a:t>Monoclonal antibodies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en-GB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97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Revolutionary changes in drug research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Laboratory technique (DNA sequencing, gene expression, recombinant production of </a:t>
            </a:r>
            <a:r>
              <a:rPr lang="en-GB" i="1" dirty="0" err="1" smtClean="0"/>
              <a:t>mab’s</a:t>
            </a:r>
            <a:r>
              <a:rPr lang="hu-HU" i="1" dirty="0" smtClean="0"/>
              <a:t>).</a:t>
            </a:r>
            <a:endParaRPr lang="hu-HU" dirty="0" smtClean="0"/>
          </a:p>
          <a:p>
            <a:r>
              <a:rPr lang="hu-HU" dirty="0" smtClean="0"/>
              <a:t> The </a:t>
            </a:r>
            <a:r>
              <a:rPr lang="hu-HU" dirty="0" err="1" smtClean="0"/>
              <a:t>results</a:t>
            </a:r>
            <a:r>
              <a:rPr lang="hu-HU" dirty="0" smtClean="0"/>
              <a:t> of </a:t>
            </a:r>
            <a:r>
              <a:rPr lang="hu-HU" dirty="0" err="1" smtClean="0"/>
              <a:t>molecular</a:t>
            </a:r>
            <a:r>
              <a:rPr lang="hu-HU" dirty="0" smtClean="0"/>
              <a:t> </a:t>
            </a:r>
            <a:r>
              <a:rPr lang="hu-HU" dirty="0" err="1" smtClean="0"/>
              <a:t>biology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rapidly</a:t>
            </a:r>
            <a:r>
              <a:rPr lang="hu-HU" dirty="0" smtClean="0"/>
              <a:t> </a:t>
            </a:r>
            <a:r>
              <a:rPr lang="hu-HU" dirty="0" err="1" smtClean="0"/>
              <a:t>utilized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drug</a:t>
            </a:r>
            <a:r>
              <a:rPr lang="hu-HU" dirty="0" smtClean="0"/>
              <a:t> </a:t>
            </a:r>
            <a:r>
              <a:rPr lang="hu-HU" dirty="0" err="1" smtClean="0"/>
              <a:t>industry</a:t>
            </a:r>
            <a:endParaRPr lang="en-GB" dirty="0" smtClean="0"/>
          </a:p>
          <a:p>
            <a:r>
              <a:rPr lang="en-GB" dirty="0" smtClean="0"/>
              <a:t>The definition of medicine has been extended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                                   </a:t>
            </a:r>
            <a:r>
              <a:rPr lang="en-GB" dirty="0" smtClean="0"/>
              <a:t> (cell,</a:t>
            </a:r>
            <a:r>
              <a:rPr lang="hu-HU" dirty="0" smtClean="0"/>
              <a:t> </a:t>
            </a:r>
            <a:r>
              <a:rPr lang="hu-HU" dirty="0" err="1" smtClean="0"/>
              <a:t>modified</a:t>
            </a:r>
            <a:r>
              <a:rPr lang="hu-HU" dirty="0" smtClean="0"/>
              <a:t> </a:t>
            </a:r>
            <a:r>
              <a:rPr lang="hu-HU" dirty="0" err="1" smtClean="0"/>
              <a:t>tissue</a:t>
            </a:r>
            <a:r>
              <a:rPr lang="hu-HU" dirty="0" smtClean="0"/>
              <a:t>,</a:t>
            </a:r>
            <a:r>
              <a:rPr lang="en-GB" dirty="0" smtClean="0"/>
              <a:t> gene therapy = advanced</a:t>
            </a:r>
            <a:r>
              <a:rPr lang="hu-HU" dirty="0" smtClean="0"/>
              <a:t> </a:t>
            </a:r>
            <a:r>
              <a:rPr lang="en-GB" dirty="0" smtClean="0"/>
              <a:t>therapy)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6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/>
              <a:t>Beginning of drug research and development of industrial drug production</a:t>
            </a:r>
            <a:br>
              <a:rPr lang="en-GB" sz="3200" b="1" dirty="0" smtClean="0"/>
            </a:br>
            <a:r>
              <a:rPr lang="en-GB" sz="3200" b="1" dirty="0" smtClean="0"/>
              <a:t>≈ 1850 - 1900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447925"/>
            <a:ext cx="5181600" cy="1476375"/>
          </a:xfrm>
        </p:spPr>
        <p:txBody>
          <a:bodyPr>
            <a:normAutofit/>
          </a:bodyPr>
          <a:lstStyle/>
          <a:p>
            <a:r>
              <a:rPr lang="en-GB" dirty="0" smtClean="0"/>
              <a:t>Physiological, pharmacological experimentations </a:t>
            </a:r>
          </a:p>
          <a:p>
            <a:pPr marL="0" indent="0">
              <a:buNone/>
            </a:pPr>
            <a:r>
              <a:rPr lang="en-GB" dirty="0" smtClean="0"/>
              <a:t>   (universities)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251700" y="2359024"/>
            <a:ext cx="4025900" cy="1654175"/>
          </a:xfrm>
        </p:spPr>
        <p:txBody>
          <a:bodyPr>
            <a:normAutofit/>
          </a:bodyPr>
          <a:lstStyle/>
          <a:p>
            <a:r>
              <a:rPr lang="en-GB" dirty="0" smtClean="0"/>
              <a:t>Pharmacies</a:t>
            </a:r>
          </a:p>
          <a:p>
            <a:r>
              <a:rPr lang="en-GB" dirty="0" err="1" smtClean="0"/>
              <a:t>Galenus</a:t>
            </a:r>
            <a:r>
              <a:rPr lang="en-GB" dirty="0" smtClean="0"/>
              <a:t> laboratories</a:t>
            </a:r>
          </a:p>
          <a:p>
            <a:r>
              <a:rPr lang="en-GB" dirty="0" smtClean="0"/>
              <a:t>Paint industry</a:t>
            </a:r>
            <a:endParaRPr lang="en-GB" dirty="0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3759200" y="3663950"/>
            <a:ext cx="1028700" cy="73660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5930900" y="3575050"/>
            <a:ext cx="1079500" cy="82550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3441700" y="440055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Drug industry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Herbal medicines</a:t>
            </a:r>
          </a:p>
          <a:p>
            <a:pPr algn="ctr"/>
            <a:r>
              <a:rPr lang="en-GB" sz="2800" dirty="0" smtClean="0"/>
              <a:t>Organ extracts</a:t>
            </a:r>
          </a:p>
          <a:p>
            <a:pPr algn="ctr"/>
            <a:r>
              <a:rPr lang="en-GB" sz="2800" dirty="0" smtClean="0"/>
              <a:t>Synthetic products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40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Significance of genome research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Selection of target at gene level </a:t>
            </a:r>
          </a:p>
          <a:p>
            <a:r>
              <a:rPr lang="en-GB" dirty="0" smtClean="0"/>
              <a:t>Isolation of allele's (responsible for phenotypical alterations / diseases, e.g. diabetes, osteoporosis, hypertension etc.)</a:t>
            </a:r>
          </a:p>
          <a:p>
            <a:r>
              <a:rPr lang="en-GB" dirty="0" smtClean="0"/>
              <a:t>Help to realize the gene therapy</a:t>
            </a:r>
          </a:p>
          <a:p>
            <a:r>
              <a:rPr lang="en-GB" dirty="0" smtClean="0"/>
              <a:t>Help to realize the personalized treatment in the (near)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Validation of targets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Are</a:t>
            </a:r>
            <a:r>
              <a:rPr lang="hu-HU" dirty="0" smtClean="0"/>
              <a:t> t</a:t>
            </a:r>
            <a:r>
              <a:rPr lang="en-GB" dirty="0" smtClean="0"/>
              <a:t>he pharmacological change(s)  specific and dose dependant</a:t>
            </a:r>
            <a:r>
              <a:rPr lang="hu-HU" dirty="0" smtClean="0"/>
              <a:t> ?</a:t>
            </a:r>
            <a:endParaRPr lang="en-GB" dirty="0" smtClean="0"/>
          </a:p>
          <a:p>
            <a:endParaRPr lang="hu-HU" dirty="0" smtClean="0"/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en-GB" dirty="0" smtClean="0"/>
              <a:t> </a:t>
            </a:r>
            <a:r>
              <a:rPr lang="en-GB" dirty="0" err="1" smtClean="0"/>
              <a:t>phenotypical</a:t>
            </a:r>
            <a:r>
              <a:rPr lang="en-GB" dirty="0" smtClean="0"/>
              <a:t> change</a:t>
            </a:r>
            <a:r>
              <a:rPr lang="hu-HU" dirty="0" smtClean="0"/>
              <a:t>s ?</a:t>
            </a:r>
            <a:r>
              <a:rPr lang="en-GB" dirty="0" smtClean="0"/>
              <a:t> </a:t>
            </a:r>
          </a:p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extent</a:t>
            </a:r>
            <a:r>
              <a:rPr lang="hu-HU" dirty="0" smtClean="0"/>
              <a:t>, and </a:t>
            </a:r>
            <a:r>
              <a:rPr lang="hu-HU" dirty="0" err="1" smtClean="0"/>
              <a:t>clinical</a:t>
            </a:r>
            <a:r>
              <a:rPr lang="hu-HU" dirty="0" smtClean="0"/>
              <a:t> </a:t>
            </a:r>
            <a:r>
              <a:rPr lang="hu-HU" dirty="0" err="1" smtClean="0"/>
              <a:t>significance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c</a:t>
            </a:r>
            <a:r>
              <a:rPr lang="en-GB" dirty="0" err="1" smtClean="0"/>
              <a:t>hanges</a:t>
            </a:r>
            <a:r>
              <a:rPr lang="en-GB" dirty="0" smtClean="0"/>
              <a:t> in symptoms, progress, natural curse of the target disease</a:t>
            </a:r>
            <a:r>
              <a:rPr lang="hu-HU" dirty="0" smtClean="0"/>
              <a:t>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5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„Chronology” of drug development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300" y="1825625"/>
            <a:ext cx="1169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Years:</a:t>
            </a:r>
          </a:p>
          <a:p>
            <a:pPr marL="0" indent="0">
              <a:buNone/>
            </a:pPr>
            <a:r>
              <a:rPr lang="en-GB" dirty="0" smtClean="0"/>
              <a:t>0-1	</a:t>
            </a:r>
            <a:r>
              <a:rPr lang="hu-HU" dirty="0" smtClean="0"/>
              <a:t>	</a:t>
            </a:r>
            <a:r>
              <a:rPr lang="en-GB" dirty="0" smtClean="0"/>
              <a:t>target disease / conception / money</a:t>
            </a:r>
          </a:p>
          <a:p>
            <a:pPr marL="0" indent="0">
              <a:buNone/>
            </a:pPr>
            <a:r>
              <a:rPr lang="en-GB" dirty="0" smtClean="0"/>
              <a:t>1-2	</a:t>
            </a:r>
            <a:r>
              <a:rPr lang="hu-HU" dirty="0" smtClean="0"/>
              <a:t>	</a:t>
            </a:r>
            <a:r>
              <a:rPr lang="en-GB" dirty="0" smtClean="0"/>
              <a:t>selection of leading molecule, suitable method/molecular, biologic</a:t>
            </a:r>
          </a:p>
          <a:p>
            <a:pPr marL="0" indent="0">
              <a:buNone/>
            </a:pPr>
            <a:r>
              <a:rPr lang="en-GB" dirty="0" smtClean="0"/>
              <a:t>3-5	</a:t>
            </a:r>
            <a:r>
              <a:rPr lang="hu-HU" dirty="0" smtClean="0"/>
              <a:t>	</a:t>
            </a:r>
            <a:r>
              <a:rPr lang="en-GB" dirty="0" smtClean="0"/>
              <a:t>pharm / </a:t>
            </a:r>
            <a:r>
              <a:rPr lang="en-GB" dirty="0" err="1" smtClean="0"/>
              <a:t>tox</a:t>
            </a:r>
            <a:r>
              <a:rPr lang="en-GB" dirty="0" smtClean="0"/>
              <a:t> / PK, patent problems</a:t>
            </a:r>
          </a:p>
          <a:p>
            <a:pPr marL="0" indent="0">
              <a:buNone/>
            </a:pPr>
            <a:r>
              <a:rPr lang="en-GB" dirty="0" smtClean="0"/>
              <a:t>4-9	</a:t>
            </a:r>
            <a:r>
              <a:rPr lang="hu-HU" dirty="0" smtClean="0"/>
              <a:t>	</a:t>
            </a:r>
            <a:r>
              <a:rPr lang="en-GB" dirty="0" smtClean="0"/>
              <a:t>I, II, III clinical phases</a:t>
            </a:r>
          </a:p>
          <a:p>
            <a:pPr marL="0" indent="0">
              <a:buNone/>
            </a:pPr>
            <a:r>
              <a:rPr lang="en-GB" dirty="0" smtClean="0"/>
              <a:t>8-11	</a:t>
            </a:r>
            <a:r>
              <a:rPr lang="hu-HU" dirty="0" smtClean="0"/>
              <a:t>	</a:t>
            </a:r>
            <a:r>
              <a:rPr lang="en-GB" dirty="0" smtClean="0"/>
              <a:t>evaluation / approval by Competent Authorities</a:t>
            </a:r>
          </a:p>
          <a:p>
            <a:pPr marL="0" indent="0">
              <a:buNone/>
            </a:pPr>
            <a:r>
              <a:rPr lang="en-GB" dirty="0" smtClean="0"/>
              <a:t>10-15	</a:t>
            </a:r>
            <a:r>
              <a:rPr lang="hu-HU" dirty="0" smtClean="0"/>
              <a:t>	</a:t>
            </a:r>
            <a:r>
              <a:rPr lang="en-GB" dirty="0" smtClean="0"/>
              <a:t>marketing (PAS, PAES clinical studies)</a:t>
            </a:r>
          </a:p>
          <a:p>
            <a:pPr marL="0" indent="0">
              <a:buNone/>
            </a:pPr>
            <a:r>
              <a:rPr lang="en-GB" dirty="0" smtClean="0"/>
              <a:t>17-20	</a:t>
            </a:r>
            <a:r>
              <a:rPr lang="hu-HU" dirty="0" smtClean="0"/>
              <a:t>	</a:t>
            </a:r>
            <a:r>
              <a:rPr lang="en-GB" dirty="0" smtClean="0"/>
              <a:t>patent expires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Project team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Clinician</a:t>
            </a:r>
          </a:p>
          <a:p>
            <a:r>
              <a:rPr lang="en-GB" dirty="0" smtClean="0"/>
              <a:t>Biologist</a:t>
            </a:r>
          </a:p>
          <a:p>
            <a:r>
              <a:rPr lang="en-GB" dirty="0" smtClean="0"/>
              <a:t>Pharmacologist</a:t>
            </a:r>
          </a:p>
          <a:p>
            <a:r>
              <a:rPr lang="en-GB" dirty="0" smtClean="0"/>
              <a:t>Toxicologist</a:t>
            </a:r>
          </a:p>
          <a:p>
            <a:r>
              <a:rPr lang="en-GB" dirty="0" smtClean="0"/>
              <a:t>PK expert</a:t>
            </a:r>
          </a:p>
          <a:p>
            <a:r>
              <a:rPr lang="en-GB" dirty="0" smtClean="0"/>
              <a:t>Chemist</a:t>
            </a:r>
          </a:p>
          <a:p>
            <a:r>
              <a:rPr lang="en-GB" dirty="0" smtClean="0"/>
              <a:t>Economist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17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Conception / considerations: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Pathogenesis / pathology of disease?</a:t>
            </a:r>
          </a:p>
          <a:p>
            <a:r>
              <a:rPr lang="en-GB" dirty="0" smtClean="0"/>
              <a:t>Possible targets?</a:t>
            </a:r>
          </a:p>
          <a:p>
            <a:r>
              <a:rPr lang="en-GB" dirty="0" smtClean="0"/>
              <a:t>Accepted / proven therapy? Or „unmet medical need” exists?</a:t>
            </a:r>
          </a:p>
          <a:p>
            <a:r>
              <a:rPr lang="en-GB" dirty="0" smtClean="0"/>
              <a:t>The target population?</a:t>
            </a:r>
          </a:p>
          <a:p>
            <a:r>
              <a:rPr lang="en-GB" dirty="0" smtClean="0"/>
              <a:t>Technical, economical possibilities of development?</a:t>
            </a:r>
          </a:p>
          <a:p>
            <a:r>
              <a:rPr lang="en-GB" dirty="0" smtClean="0"/>
              <a:t>Patent situation?</a:t>
            </a:r>
          </a:p>
        </p:txBody>
      </p:sp>
    </p:spTree>
    <p:extLst>
      <p:ext uri="{BB962C8B-B14F-4D97-AF65-F5344CB8AC3E}">
        <p14:creationId xmlns:p14="http://schemas.microsoft.com/office/powerpoint/2010/main" val="32591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most important phases of drug research: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Pharmacological studies</a:t>
            </a:r>
          </a:p>
          <a:p>
            <a:r>
              <a:rPr lang="en-GB" dirty="0" smtClean="0"/>
              <a:t>„main” effect: 		- in vitro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- in vivo studies</a:t>
            </a:r>
          </a:p>
          <a:p>
            <a:r>
              <a:rPr lang="en-GB" dirty="0" smtClean="0"/>
              <a:t>Dose/concentration – effect relationship</a:t>
            </a:r>
          </a:p>
          <a:p>
            <a:r>
              <a:rPr lang="en-GB" dirty="0" smtClean="0"/>
              <a:t>Duration of effect</a:t>
            </a:r>
          </a:p>
          <a:p>
            <a:r>
              <a:rPr lang="en-GB" dirty="0" smtClean="0"/>
              <a:t>Mechanism of action</a:t>
            </a:r>
          </a:p>
          <a:p>
            <a:r>
              <a:rPr lang="en-GB" dirty="0" smtClean="0"/>
              <a:t>Other pharm. effects</a:t>
            </a:r>
          </a:p>
        </p:txBody>
      </p:sp>
    </p:spTree>
    <p:extLst>
      <p:ext uri="{BB962C8B-B14F-4D97-AF65-F5344CB8AC3E}">
        <p14:creationId xmlns:p14="http://schemas.microsoft.com/office/powerpoint/2010/main" val="13869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Study of the safety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r>
              <a:rPr lang="en-GB" dirty="0" smtClean="0"/>
              <a:t>Toxicology</a:t>
            </a:r>
          </a:p>
          <a:p>
            <a:pPr marL="0" indent="0">
              <a:buNone/>
            </a:pPr>
            <a:r>
              <a:rPr lang="en-GB" dirty="0" smtClean="0"/>
              <a:t>	- acute (single dose)</a:t>
            </a:r>
          </a:p>
          <a:p>
            <a:pPr marL="0" indent="0">
              <a:buNone/>
            </a:pPr>
            <a:r>
              <a:rPr lang="en-GB" dirty="0" smtClean="0"/>
              <a:t>	- sub</a:t>
            </a:r>
            <a:r>
              <a:rPr lang="hu-HU" dirty="0" smtClean="0"/>
              <a:t>-</a:t>
            </a:r>
            <a:r>
              <a:rPr lang="en-GB" dirty="0" smtClean="0"/>
              <a:t>acute</a:t>
            </a:r>
          </a:p>
          <a:p>
            <a:pPr marL="0" indent="0">
              <a:buNone/>
            </a:pPr>
            <a:r>
              <a:rPr lang="en-GB" dirty="0" smtClean="0"/>
              <a:t>	- chronic (repeated dose toxicity)</a:t>
            </a:r>
          </a:p>
          <a:p>
            <a:r>
              <a:rPr lang="en-GB" dirty="0" smtClean="0"/>
              <a:t>Mutagenicity</a:t>
            </a:r>
          </a:p>
          <a:p>
            <a:r>
              <a:rPr lang="en-GB" dirty="0" smtClean="0"/>
              <a:t>Carcinogenicity</a:t>
            </a:r>
          </a:p>
          <a:p>
            <a:r>
              <a:rPr lang="en-GB" dirty="0" smtClean="0"/>
              <a:t>Reproductive toxicity (fertility, teratology, </a:t>
            </a:r>
            <a:r>
              <a:rPr lang="hu-HU" dirty="0" err="1" smtClean="0"/>
              <a:t>embryo</a:t>
            </a:r>
            <a:r>
              <a:rPr lang="en-GB" dirty="0" smtClean="0"/>
              <a:t>toxicity)</a:t>
            </a:r>
          </a:p>
          <a:p>
            <a:r>
              <a:rPr lang="en-GB" dirty="0" smtClean="0"/>
              <a:t>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1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Clinical studies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phase studies</a:t>
            </a:r>
            <a:r>
              <a:rPr lang="hu-HU" dirty="0" smtClean="0"/>
              <a:t>, „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human”  (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healthy</a:t>
            </a:r>
            <a:r>
              <a:rPr lang="hu-HU" dirty="0" smtClean="0"/>
              <a:t> </a:t>
            </a:r>
            <a:r>
              <a:rPr lang="hu-HU" dirty="0" err="1" smtClean="0"/>
              <a:t>volunteers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patients</a:t>
            </a:r>
            <a:r>
              <a:rPr lang="hu-HU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hu-HU" dirty="0" smtClean="0"/>
              <a:t>-</a:t>
            </a:r>
            <a:r>
              <a:rPr lang="en-GB" dirty="0" smtClean="0"/>
              <a:t> tolerability</a:t>
            </a:r>
          </a:p>
          <a:p>
            <a:pPr marL="0" indent="0">
              <a:buNone/>
            </a:pPr>
            <a:r>
              <a:rPr lang="en-GB" dirty="0" smtClean="0"/>
              <a:t>	- pharmacokinetics</a:t>
            </a:r>
            <a:r>
              <a:rPr lang="hu-HU" dirty="0" smtClean="0"/>
              <a:t> (PK  (AUC,</a:t>
            </a:r>
            <a:r>
              <a:rPr lang="hu-HU" dirty="0" err="1" smtClean="0"/>
              <a:t>Cmax</a:t>
            </a:r>
            <a:r>
              <a:rPr lang="hu-HU" dirty="0" smtClean="0"/>
              <a:t>, t/2) ,PD :,                                                          </a:t>
            </a:r>
            <a:r>
              <a:rPr lang="hu-HU" dirty="0" err="1" smtClean="0"/>
              <a:t>recommend</a:t>
            </a:r>
            <a:r>
              <a:rPr lang="hu-HU" dirty="0" smtClean="0"/>
              <a:t>  </a:t>
            </a:r>
            <a:r>
              <a:rPr lang="hu-HU" dirty="0" err="1" smtClean="0"/>
              <a:t>doses</a:t>
            </a:r>
            <a:r>
              <a:rPr lang="hu-HU" dirty="0" smtClean="0"/>
              <a:t>, </a:t>
            </a:r>
            <a:r>
              <a:rPr lang="hu-HU" dirty="0" err="1" smtClean="0"/>
              <a:t>safe</a:t>
            </a:r>
            <a:r>
              <a:rPr lang="hu-HU" dirty="0" smtClean="0"/>
              <a:t> </a:t>
            </a:r>
            <a:r>
              <a:rPr lang="hu-HU" dirty="0" err="1" smtClean="0"/>
              <a:t>dose</a:t>
            </a:r>
            <a:r>
              <a:rPr lang="hu-HU" dirty="0" smtClean="0"/>
              <a:t> </a:t>
            </a:r>
            <a:r>
              <a:rPr lang="hu-HU" dirty="0" err="1" smtClean="0"/>
              <a:t>range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II. </a:t>
            </a:r>
            <a:r>
              <a:rPr lang="hu-HU" dirty="0" err="1" smtClean="0"/>
              <a:t>phase</a:t>
            </a:r>
            <a:r>
              <a:rPr lang="hu-HU" dirty="0" smtClean="0"/>
              <a:t> </a:t>
            </a:r>
            <a:r>
              <a:rPr lang="hu-HU" dirty="0" err="1" smtClean="0"/>
              <a:t>trials</a:t>
            </a:r>
            <a:r>
              <a:rPr lang="hu-HU" dirty="0" smtClean="0"/>
              <a:t> </a:t>
            </a:r>
            <a:endParaRPr lang="en-GB" dirty="0" smtClean="0"/>
          </a:p>
          <a:p>
            <a:r>
              <a:rPr lang="en-GB" dirty="0" smtClean="0"/>
              <a:t>II phase (explorative) studies</a:t>
            </a:r>
            <a:r>
              <a:rPr lang="hu-HU" dirty="0" smtClean="0"/>
              <a:t> (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patients</a:t>
            </a:r>
            <a:r>
              <a:rPr lang="hu-HU" dirty="0" smtClean="0"/>
              <a:t>,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indication</a:t>
            </a:r>
            <a:r>
              <a:rPr lang="hu-HU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proof of concept</a:t>
            </a:r>
            <a:r>
              <a:rPr lang="hu-HU" dirty="0" smtClean="0"/>
              <a:t>(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of </a:t>
            </a:r>
            <a:r>
              <a:rPr lang="hu-HU" dirty="0" err="1" smtClean="0"/>
              <a:t>preclinical</a:t>
            </a:r>
            <a:r>
              <a:rPr lang="hu-HU" dirty="0" smtClean="0"/>
              <a:t> </a:t>
            </a:r>
            <a:r>
              <a:rPr lang="hu-HU" dirty="0" err="1" smtClean="0"/>
              <a:t>studies</a:t>
            </a:r>
            <a:r>
              <a:rPr lang="hu-HU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dose-effect relationship</a:t>
            </a:r>
            <a:r>
              <a:rPr lang="hu-HU" dirty="0" smtClean="0"/>
              <a:t> (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biomarkaers</a:t>
            </a:r>
            <a:r>
              <a:rPr lang="hu-HU" dirty="0" smtClean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dose range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             - </a:t>
            </a:r>
            <a:r>
              <a:rPr lang="hu-HU" dirty="0" err="1" smtClean="0"/>
              <a:t>pop.PK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most frequent ARs</a:t>
            </a:r>
            <a:endParaRPr lang="hu-HU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8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(cont.)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III phase (confirmative) studies</a:t>
            </a:r>
          </a:p>
          <a:p>
            <a:pPr marL="0" indent="0">
              <a:buNone/>
            </a:pPr>
            <a:r>
              <a:rPr lang="en-GB" dirty="0" smtClean="0"/>
              <a:t>	- on large number of patients</a:t>
            </a:r>
          </a:p>
          <a:p>
            <a:pPr marL="0" indent="0">
              <a:buNone/>
            </a:pPr>
            <a:r>
              <a:rPr lang="en-GB" dirty="0" smtClean="0"/>
              <a:t>	- specific group</a:t>
            </a:r>
            <a:r>
              <a:rPr lang="hu-HU" dirty="0" smtClean="0"/>
              <a:t>s(</a:t>
            </a:r>
            <a:r>
              <a:rPr lang="hu-HU" dirty="0" err="1" smtClean="0"/>
              <a:t>elderly</a:t>
            </a:r>
            <a:r>
              <a:rPr lang="hu-HU" dirty="0" smtClean="0"/>
              <a:t> </a:t>
            </a:r>
            <a:r>
              <a:rPr lang="hu-HU" dirty="0" err="1" smtClean="0"/>
              <a:t>patients</a:t>
            </a:r>
            <a:r>
              <a:rPr lang="hu-HU" dirty="0" smtClean="0"/>
              <a:t>, </a:t>
            </a:r>
            <a:r>
              <a:rPr lang="hu-HU" dirty="0" err="1" smtClean="0"/>
              <a:t>children</a:t>
            </a:r>
            <a:r>
              <a:rPr lang="hu-HU" dirty="0" smtClean="0"/>
              <a:t>, </a:t>
            </a:r>
            <a:r>
              <a:rPr lang="hu-HU" dirty="0" err="1" smtClean="0"/>
              <a:t>patients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impaired</a:t>
            </a:r>
            <a:r>
              <a:rPr lang="hu-HU" dirty="0" smtClean="0"/>
              <a:t> </a:t>
            </a:r>
            <a:r>
              <a:rPr lang="hu-HU" dirty="0" err="1" smtClean="0"/>
              <a:t>renal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liver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etc.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- interactions</a:t>
            </a:r>
          </a:p>
          <a:p>
            <a:r>
              <a:rPr lang="en-GB" dirty="0" smtClean="0"/>
              <a:t>IV phase (post-marketing) studies</a:t>
            </a:r>
          </a:p>
          <a:p>
            <a:pPr marL="0" indent="0">
              <a:buNone/>
            </a:pPr>
            <a:r>
              <a:rPr lang="en-GB" dirty="0" smtClean="0"/>
              <a:t>	- side effects</a:t>
            </a:r>
          </a:p>
          <a:p>
            <a:pPr marL="0" indent="0">
              <a:buNone/>
            </a:pPr>
            <a:r>
              <a:rPr lang="en-GB" dirty="0" smtClean="0"/>
              <a:t>	- interactions</a:t>
            </a:r>
          </a:p>
          <a:p>
            <a:pPr marL="0" indent="0">
              <a:buNone/>
            </a:pPr>
            <a:r>
              <a:rPr lang="en-GB" dirty="0" smtClean="0"/>
              <a:t>	- „fine-tuning” of indication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 smtClean="0"/>
              <a:t>            - </a:t>
            </a:r>
            <a:r>
              <a:rPr lang="hu-HU" dirty="0" err="1" smtClean="0"/>
              <a:t>pateints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co-morbidity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Types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drug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registration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EU </a:t>
            </a:r>
            <a:r>
              <a:rPr lang="hu-HU" sz="3600" b="1" dirty="0" err="1" smtClean="0"/>
              <a:t>countries</a:t>
            </a:r>
            <a:endParaRPr lang="en-US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60311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 </a:t>
            </a:r>
          </a:p>
          <a:p>
            <a:r>
              <a:rPr lang="hu-HU" dirty="0" smtClean="0"/>
              <a:t>      1. </a:t>
            </a:r>
            <a:r>
              <a:rPr lang="hu-HU" b="1" dirty="0" err="1" smtClean="0"/>
              <a:t>Central</a:t>
            </a:r>
            <a:r>
              <a:rPr lang="hu-HU" b="1" dirty="0" smtClean="0"/>
              <a:t> </a:t>
            </a:r>
            <a:r>
              <a:rPr lang="hu-HU" b="1" dirty="0" err="1" smtClean="0"/>
              <a:t>procedure</a:t>
            </a:r>
            <a:r>
              <a:rPr lang="hu-HU" b="1" dirty="0" smtClean="0"/>
              <a:t> </a:t>
            </a:r>
            <a:r>
              <a:rPr lang="hu-HU" dirty="0" smtClean="0"/>
              <a:t>(EMA- EU.COMISSION</a:t>
            </a:r>
          </a:p>
          <a:p>
            <a:r>
              <a:rPr lang="hu-HU" dirty="0" smtClean="0"/>
              <a:t>                             </a:t>
            </a:r>
          </a:p>
          <a:p>
            <a:r>
              <a:rPr lang="hu-HU" dirty="0" smtClean="0"/>
              <a:t>       2./a</a:t>
            </a:r>
            <a:r>
              <a:rPr lang="hu-HU" b="1" dirty="0" smtClean="0"/>
              <a:t>. </a:t>
            </a:r>
            <a:r>
              <a:rPr lang="hu-HU" b="1" dirty="0" err="1" smtClean="0"/>
              <a:t>Decentralised</a:t>
            </a:r>
            <a:r>
              <a:rPr lang="hu-HU" b="1" dirty="0" smtClean="0"/>
              <a:t> </a:t>
            </a:r>
            <a:r>
              <a:rPr lang="hu-HU" b="1" dirty="0" err="1" smtClean="0"/>
              <a:t>Procedure</a:t>
            </a:r>
            <a:r>
              <a:rPr lang="hu-HU" b="1" dirty="0" smtClean="0"/>
              <a:t> </a:t>
            </a:r>
            <a:r>
              <a:rPr lang="hu-HU" dirty="0" smtClean="0"/>
              <a:t>( 1 </a:t>
            </a:r>
            <a:r>
              <a:rPr lang="hu-HU" dirty="0" err="1" smtClean="0"/>
              <a:t>Reference</a:t>
            </a:r>
            <a:r>
              <a:rPr lang="hu-HU" dirty="0" smtClean="0"/>
              <a:t>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and </a:t>
            </a:r>
            <a:r>
              <a:rPr lang="hu-HU" dirty="0" err="1" smtClean="0"/>
              <a:t>several</a:t>
            </a:r>
            <a:r>
              <a:rPr lang="hu-HU" dirty="0" smtClean="0"/>
              <a:t> </a:t>
            </a:r>
            <a:r>
              <a:rPr lang="hu-HU" dirty="0" err="1" smtClean="0"/>
              <a:t>Concerned</a:t>
            </a:r>
            <a:r>
              <a:rPr lang="hu-HU" dirty="0" smtClean="0"/>
              <a:t>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States</a:t>
            </a:r>
            <a:r>
              <a:rPr lang="hu-HU" dirty="0" smtClean="0"/>
              <a:t>)</a:t>
            </a:r>
          </a:p>
          <a:p>
            <a:r>
              <a:rPr lang="hu-HU" dirty="0" smtClean="0"/>
              <a:t>       2./b. </a:t>
            </a:r>
            <a:r>
              <a:rPr lang="hu-HU" b="1" dirty="0" err="1" smtClean="0"/>
              <a:t>Mutual</a:t>
            </a:r>
            <a:r>
              <a:rPr lang="hu-HU" b="1" dirty="0" smtClean="0"/>
              <a:t> </a:t>
            </a:r>
            <a:r>
              <a:rPr lang="hu-HU" b="1" dirty="0" err="1" smtClean="0"/>
              <a:t>Recognition</a:t>
            </a:r>
            <a:r>
              <a:rPr lang="hu-HU" b="1" dirty="0" smtClean="0"/>
              <a:t> </a:t>
            </a:r>
            <a:r>
              <a:rPr lang="hu-HU" b="1" dirty="0" err="1" smtClean="0"/>
              <a:t>Procedure</a:t>
            </a:r>
            <a:r>
              <a:rPr lang="hu-HU" b="1" dirty="0" smtClean="0"/>
              <a:t> </a:t>
            </a:r>
            <a:r>
              <a:rPr lang="hu-HU" dirty="0" smtClean="0"/>
              <a:t>(MRP) The </a:t>
            </a:r>
            <a:r>
              <a:rPr lang="hu-HU" dirty="0" err="1" smtClean="0"/>
              <a:t>product</a:t>
            </a:r>
            <a:r>
              <a:rPr lang="hu-HU" dirty="0" smtClean="0"/>
              <a:t> has </a:t>
            </a:r>
            <a:r>
              <a:rPr lang="hu-HU" dirty="0" err="1" smtClean="0"/>
              <a:t>already</a:t>
            </a:r>
            <a:r>
              <a:rPr lang="hu-HU" dirty="0" smtClean="0"/>
              <a:t>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registered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country)</a:t>
            </a:r>
          </a:p>
          <a:p>
            <a:r>
              <a:rPr lang="hu-HU" dirty="0" smtClean="0"/>
              <a:t>                                  </a:t>
            </a:r>
          </a:p>
          <a:p>
            <a:r>
              <a:rPr lang="hu-HU" dirty="0" smtClean="0"/>
              <a:t>       3</a:t>
            </a:r>
            <a:r>
              <a:rPr lang="hu-HU" b="1" dirty="0" smtClean="0"/>
              <a:t>. National  </a:t>
            </a:r>
            <a:r>
              <a:rPr lang="hu-HU" b="1" dirty="0" err="1" smtClean="0"/>
              <a:t>Procedure</a:t>
            </a:r>
            <a:r>
              <a:rPr lang="hu-HU" b="1" dirty="0" smtClean="0"/>
              <a:t> </a:t>
            </a:r>
            <a:r>
              <a:rPr lang="hu-HU" dirty="0" smtClean="0"/>
              <a:t>( </a:t>
            </a:r>
            <a:r>
              <a:rPr lang="hu-HU" dirty="0" err="1" smtClean="0"/>
              <a:t>valid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country)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/>
              <a:t>Drug companies in Hungary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1902 Gedeon Richter</a:t>
            </a:r>
          </a:p>
          <a:p>
            <a:r>
              <a:rPr lang="hu-HU" dirty="0" smtClean="0"/>
              <a:t>1910 Chinoin / </a:t>
            </a:r>
            <a:r>
              <a:rPr lang="en-GB" dirty="0" smtClean="0"/>
              <a:t>Sanofi</a:t>
            </a:r>
          </a:p>
          <a:p>
            <a:r>
              <a:rPr lang="hu-HU" dirty="0" smtClean="0"/>
              <a:t>1912 </a:t>
            </a:r>
            <a:r>
              <a:rPr lang="hu-HU" dirty="0" err="1" smtClean="0"/>
              <a:t>Wander</a:t>
            </a:r>
            <a:r>
              <a:rPr lang="hu-HU" dirty="0" smtClean="0"/>
              <a:t> / EGYT / EGIS / </a:t>
            </a:r>
            <a:r>
              <a:rPr lang="hu-HU" dirty="0" err="1" smtClean="0"/>
              <a:t>Servier</a:t>
            </a:r>
            <a:endParaRPr lang="hu-HU" dirty="0" smtClean="0"/>
          </a:p>
          <a:p>
            <a:r>
              <a:rPr lang="hu-HU" dirty="0" smtClean="0"/>
              <a:t>1927 Alkaloida / ICN</a:t>
            </a:r>
          </a:p>
          <a:p>
            <a:r>
              <a:rPr lang="hu-HU" dirty="0" smtClean="0"/>
              <a:t>1950 Biogal / </a:t>
            </a:r>
            <a:r>
              <a:rPr lang="hu-HU" dirty="0" err="1" smtClean="0"/>
              <a:t>Teva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7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The </a:t>
            </a:r>
            <a:r>
              <a:rPr lang="hu-HU" sz="3200" dirty="0" err="1" smtClean="0"/>
              <a:t>possibility</a:t>
            </a:r>
            <a:r>
              <a:rPr lang="hu-HU" sz="3200" dirty="0" smtClean="0"/>
              <a:t> of </a:t>
            </a:r>
            <a:r>
              <a:rPr lang="hu-HU" sz="3200" dirty="0" err="1" smtClean="0"/>
              <a:t>success</a:t>
            </a:r>
            <a:r>
              <a:rPr lang="hu-HU" sz="3200" dirty="0" smtClean="0"/>
              <a:t> </a:t>
            </a:r>
            <a:r>
              <a:rPr lang="hu-HU" sz="3200" dirty="0" err="1" smtClean="0"/>
              <a:t>of</a:t>
            </a:r>
            <a:r>
              <a:rPr lang="hu-HU" sz="3200" dirty="0" smtClean="0"/>
              <a:t> </a:t>
            </a:r>
            <a:r>
              <a:rPr lang="hu-HU" sz="3200" dirty="0" err="1" smtClean="0"/>
              <a:t>clinical</a:t>
            </a:r>
            <a:r>
              <a:rPr lang="hu-HU" sz="3200" dirty="0" smtClean="0"/>
              <a:t> </a:t>
            </a:r>
            <a:r>
              <a:rPr lang="hu-HU" sz="3200" dirty="0" err="1" smtClean="0"/>
              <a:t>studies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</a:t>
            </a:r>
            <a:r>
              <a:rPr lang="hu-HU" sz="3200" dirty="0" err="1" smtClean="0"/>
              <a:t>various</a:t>
            </a:r>
            <a:r>
              <a:rPr lang="hu-HU" sz="3200" dirty="0" smtClean="0"/>
              <a:t> </a:t>
            </a:r>
            <a:r>
              <a:rPr lang="hu-HU" sz="3200" dirty="0" err="1" smtClean="0"/>
              <a:t>clinical</a:t>
            </a:r>
            <a:r>
              <a:rPr lang="hu-HU" sz="3200" dirty="0" smtClean="0"/>
              <a:t> </a:t>
            </a:r>
            <a:r>
              <a:rPr lang="hu-HU" sz="3200" dirty="0" err="1" smtClean="0"/>
              <a:t>phases</a:t>
            </a:r>
            <a:r>
              <a:rPr lang="hu-HU" sz="3200" dirty="0" smtClean="0"/>
              <a:t> ( </a:t>
            </a:r>
            <a:r>
              <a:rPr lang="hu-HU" sz="3200" dirty="0" err="1" smtClean="0"/>
              <a:t>rather</a:t>
            </a:r>
            <a:r>
              <a:rPr lang="hu-HU" sz="3200" dirty="0" smtClean="0"/>
              <a:t> </a:t>
            </a:r>
            <a:r>
              <a:rPr lang="hu-HU" sz="3200" dirty="0" err="1" smtClean="0"/>
              <a:t>poor</a:t>
            </a:r>
            <a:r>
              <a:rPr lang="hu-HU" sz="3200" dirty="0" smtClean="0"/>
              <a:t>! )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        I. PHASE                                            100%</a:t>
            </a:r>
          </a:p>
          <a:p>
            <a:r>
              <a:rPr lang="hu-HU" dirty="0" smtClean="0"/>
              <a:t>        II. PHASE                                             55-60%</a:t>
            </a:r>
          </a:p>
          <a:p>
            <a:r>
              <a:rPr lang="hu-HU" dirty="0" smtClean="0"/>
              <a:t>        III.PHASE                                             20%</a:t>
            </a:r>
          </a:p>
          <a:p>
            <a:r>
              <a:rPr lang="hu-HU" dirty="0" smtClean="0"/>
              <a:t>         </a:t>
            </a:r>
            <a:r>
              <a:rPr lang="hu-HU" dirty="0" err="1" smtClean="0"/>
              <a:t>Registration</a:t>
            </a:r>
            <a:r>
              <a:rPr lang="hu-HU" dirty="0" smtClean="0"/>
              <a:t>                                       10%</a:t>
            </a:r>
          </a:p>
          <a:p>
            <a:r>
              <a:rPr lang="hu-HU" dirty="0" smtClean="0"/>
              <a:t>        IV.PHASE                                          &lt; 10%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 smtClean="0"/>
              <a:t>wrong</a:t>
            </a:r>
            <a:r>
              <a:rPr lang="hu-HU" dirty="0" smtClean="0"/>
              <a:t>?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better</a:t>
            </a:r>
            <a:r>
              <a:rPr lang="hu-HU" dirty="0"/>
              <a:t>?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Pharmaceutical</a:t>
            </a:r>
            <a:r>
              <a:rPr lang="hu-HU" b="1" dirty="0" smtClean="0"/>
              <a:t> </a:t>
            </a:r>
            <a:r>
              <a:rPr lang="hu-HU" b="1" dirty="0" err="1"/>
              <a:t>industry</a:t>
            </a:r>
            <a:r>
              <a:rPr lang="hu-HU" b="1" dirty="0"/>
              <a:t> </a:t>
            </a:r>
            <a:r>
              <a:rPr lang="hu-HU" dirty="0"/>
              <a:t>is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 smtClean="0"/>
              <a:t>lose</a:t>
            </a:r>
            <a:r>
              <a:rPr lang="hu-HU" dirty="0" smtClean="0"/>
              <a:t>                                                    </a:t>
            </a:r>
            <a:r>
              <a:rPr lang="hu-HU" dirty="0" err="1" smtClean="0"/>
              <a:t>-individuality</a:t>
            </a:r>
            <a:r>
              <a:rPr lang="hu-HU" dirty="0"/>
              <a:t>, </a:t>
            </a:r>
            <a:r>
              <a:rPr lang="hu-HU" dirty="0" err="1"/>
              <a:t>commitment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science</a:t>
            </a:r>
            <a:r>
              <a:rPr lang="hu-HU" dirty="0"/>
              <a:t>, and </a:t>
            </a:r>
            <a:r>
              <a:rPr lang="hu-HU" dirty="0" err="1"/>
              <a:t>cultural</a:t>
            </a:r>
            <a:r>
              <a:rPr lang="hu-HU" dirty="0"/>
              <a:t> </a:t>
            </a:r>
            <a:r>
              <a:rPr lang="hu-HU" dirty="0" err="1"/>
              <a:t>and</a:t>
            </a:r>
            <a:r>
              <a:rPr lang="hu-HU" dirty="0"/>
              <a:t> </a:t>
            </a:r>
            <a:r>
              <a:rPr lang="hu-HU" dirty="0" err="1"/>
              <a:t>ethical</a:t>
            </a:r>
            <a:r>
              <a:rPr lang="hu-HU" dirty="0"/>
              <a:t> </a:t>
            </a:r>
            <a:r>
              <a:rPr lang="hu-HU" dirty="0" smtClean="0"/>
              <a:t>standard,</a:t>
            </a:r>
            <a:r>
              <a:rPr lang="hu-HU" dirty="0"/>
              <a:t> </a:t>
            </a:r>
            <a:r>
              <a:rPr lang="hu-HU" dirty="0" smtClean="0"/>
              <a:t>                                                                                                             </a:t>
            </a:r>
            <a:r>
              <a:rPr lang="hu-HU" dirty="0" err="1" smtClean="0"/>
              <a:t>-running</a:t>
            </a:r>
            <a:r>
              <a:rPr lang="hu-HU" dirty="0" smtClean="0"/>
              <a:t> </a:t>
            </a:r>
            <a:r>
              <a:rPr lang="hu-HU" dirty="0" err="1"/>
              <a:t>behind</a:t>
            </a:r>
            <a:r>
              <a:rPr lang="hu-HU" dirty="0"/>
              <a:t> </a:t>
            </a:r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concept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method</a:t>
            </a:r>
            <a:r>
              <a:rPr lang="hu-HU" dirty="0"/>
              <a:t> </a:t>
            </a:r>
            <a:r>
              <a:rPr lang="hu-HU" dirty="0" err="1"/>
              <a:t>whether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is </a:t>
            </a:r>
            <a:r>
              <a:rPr lang="hu-HU" dirty="0" err="1"/>
              <a:t>validated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,  </a:t>
            </a:r>
            <a:r>
              <a:rPr lang="hu-HU" dirty="0" err="1" smtClean="0"/>
              <a:t>losing</a:t>
            </a:r>
            <a:r>
              <a:rPr lang="hu-HU" dirty="0" smtClean="0"/>
              <a:t>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expertise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classical</a:t>
            </a:r>
            <a:r>
              <a:rPr lang="hu-HU" dirty="0"/>
              <a:t> </a:t>
            </a:r>
            <a:r>
              <a:rPr lang="hu-HU" dirty="0" err="1"/>
              <a:t>medicinal</a:t>
            </a:r>
            <a:r>
              <a:rPr lang="hu-HU" dirty="0"/>
              <a:t> </a:t>
            </a:r>
            <a:r>
              <a:rPr lang="hu-HU" dirty="0" err="1"/>
              <a:t>chemistry</a:t>
            </a:r>
            <a:r>
              <a:rPr lang="hu-HU" dirty="0"/>
              <a:t> and </a:t>
            </a:r>
            <a:r>
              <a:rPr lang="hu-HU" dirty="0" err="1" smtClean="0"/>
              <a:t>pharmacology</a:t>
            </a:r>
            <a:r>
              <a:rPr lang="hu-HU" dirty="0" smtClean="0"/>
              <a:t>,                                                                                                       </a:t>
            </a:r>
            <a:r>
              <a:rPr lang="hu-HU" dirty="0" err="1" smtClean="0"/>
              <a:t>-do</a:t>
            </a:r>
            <a:r>
              <a:rPr lang="hu-HU" dirty="0" smtClean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systematically</a:t>
            </a:r>
            <a:r>
              <a:rPr lang="hu-HU" dirty="0"/>
              <a:t> </a:t>
            </a:r>
            <a:r>
              <a:rPr lang="hu-HU" dirty="0" err="1"/>
              <a:t>preserve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precious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</a:t>
            </a:r>
            <a:r>
              <a:rPr lang="hu-HU" dirty="0" err="1"/>
              <a:t>gained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past</a:t>
            </a:r>
            <a:r>
              <a:rPr lang="hu-HU" dirty="0"/>
              <a:t> </a:t>
            </a:r>
            <a:r>
              <a:rPr lang="hu-HU" dirty="0" err="1"/>
              <a:t>drug</a:t>
            </a:r>
            <a:r>
              <a:rPr lang="hu-HU" dirty="0"/>
              <a:t> </a:t>
            </a:r>
            <a:r>
              <a:rPr lang="hu-HU" dirty="0" err="1"/>
              <a:t>discovery</a:t>
            </a:r>
            <a:r>
              <a:rPr lang="hu-HU" dirty="0"/>
              <a:t> </a:t>
            </a:r>
            <a:r>
              <a:rPr lang="hu-HU" dirty="0" err="1" smtClean="0"/>
              <a:t>projects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smtClean="0"/>
              <a:t>                                               </a:t>
            </a:r>
          </a:p>
          <a:p>
            <a:r>
              <a:rPr lang="hu-HU" b="1" dirty="0" err="1" smtClean="0"/>
              <a:t>As</a:t>
            </a:r>
            <a:r>
              <a:rPr lang="hu-HU" b="1" dirty="0" smtClean="0"/>
              <a:t> </a:t>
            </a:r>
            <a:r>
              <a:rPr lang="hu-HU" b="1" dirty="0"/>
              <a:t>a </a:t>
            </a:r>
            <a:r>
              <a:rPr lang="hu-HU" b="1" dirty="0" err="1"/>
              <a:t>consequence</a:t>
            </a:r>
            <a:r>
              <a:rPr lang="hu-HU" b="1" dirty="0"/>
              <a:t>, </a:t>
            </a:r>
            <a:r>
              <a:rPr lang="hu-HU" b="1" dirty="0" smtClean="0"/>
              <a:t> </a:t>
            </a:r>
            <a:r>
              <a:rPr lang="hu-HU" b="1" dirty="0" err="1" smtClean="0"/>
              <a:t>deriving</a:t>
            </a:r>
            <a:r>
              <a:rPr lang="hu-HU" b="1" dirty="0" smtClean="0"/>
              <a:t> </a:t>
            </a:r>
            <a:r>
              <a:rPr lang="hu-HU" b="1" dirty="0" err="1"/>
              <a:t>strategic</a:t>
            </a:r>
            <a:r>
              <a:rPr lang="hu-HU" b="1" dirty="0"/>
              <a:t> </a:t>
            </a:r>
            <a:r>
              <a:rPr lang="hu-HU" b="1" dirty="0" err="1"/>
              <a:t>decisions</a:t>
            </a:r>
            <a:r>
              <a:rPr lang="hu-HU" b="1" dirty="0"/>
              <a:t> </a:t>
            </a:r>
            <a:r>
              <a:rPr lang="hu-HU" b="1" dirty="0" err="1"/>
              <a:t>from</a:t>
            </a:r>
            <a:r>
              <a:rPr lang="hu-HU" b="1" dirty="0"/>
              <a:t> a </a:t>
            </a:r>
            <a:r>
              <a:rPr lang="hu-HU" b="1" dirty="0" err="1"/>
              <a:t>small</a:t>
            </a:r>
            <a:r>
              <a:rPr lang="hu-HU" b="1" dirty="0"/>
              <a:t> and </a:t>
            </a:r>
            <a:r>
              <a:rPr lang="hu-HU" b="1" dirty="0" err="1"/>
              <a:t>often</a:t>
            </a:r>
            <a:r>
              <a:rPr lang="hu-HU" b="1" dirty="0"/>
              <a:t> </a:t>
            </a:r>
            <a:r>
              <a:rPr lang="hu-HU" b="1" dirty="0" err="1"/>
              <a:t>misleading</a:t>
            </a:r>
            <a:r>
              <a:rPr lang="hu-HU" b="1" dirty="0"/>
              <a:t> </a:t>
            </a:r>
            <a:r>
              <a:rPr lang="hu-HU" b="1" dirty="0" err="1"/>
              <a:t>fraction</a:t>
            </a:r>
            <a:r>
              <a:rPr lang="hu-HU" b="1" dirty="0"/>
              <a:t> of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available</a:t>
            </a:r>
            <a:r>
              <a:rPr lang="hu-HU" b="1" dirty="0"/>
              <a:t> </a:t>
            </a:r>
            <a:r>
              <a:rPr lang="hu-HU" b="1" dirty="0" err="1"/>
              <a:t>information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155521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                         Is </a:t>
            </a:r>
            <a:r>
              <a:rPr lang="hu-HU" sz="3600" dirty="0" err="1" smtClean="0"/>
              <a:t>there</a:t>
            </a:r>
            <a:r>
              <a:rPr lang="hu-HU" sz="3600" dirty="0" smtClean="0"/>
              <a:t> a </a:t>
            </a:r>
            <a:r>
              <a:rPr lang="hu-HU" sz="3600" dirty="0" err="1" smtClean="0"/>
              <a:t>way</a:t>
            </a:r>
            <a:r>
              <a:rPr lang="hu-HU" sz="3600" dirty="0" smtClean="0"/>
              <a:t> out? </a:t>
            </a:r>
            <a:r>
              <a:rPr lang="hu-HU" sz="3600" dirty="0" err="1" smtClean="0"/>
              <a:t>Yes</a:t>
            </a:r>
            <a:r>
              <a:rPr lang="hu-HU" sz="3600" dirty="0" smtClean="0"/>
              <a:t> </a:t>
            </a:r>
            <a:r>
              <a:rPr lang="hu-HU" sz="3600" dirty="0" err="1" smtClean="0"/>
              <a:t>indeed</a:t>
            </a:r>
            <a:r>
              <a:rPr lang="hu-HU" sz="3600" dirty="0" smtClean="0"/>
              <a:t>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i="1" dirty="0" smtClean="0"/>
              <a:t>The </a:t>
            </a:r>
            <a:r>
              <a:rPr lang="hu-HU" b="1" i="1" dirty="0" err="1" smtClean="0"/>
              <a:t>real</a:t>
            </a:r>
            <a:r>
              <a:rPr lang="hu-HU" b="1" i="1" dirty="0" smtClean="0"/>
              <a:t> </a:t>
            </a:r>
            <a:r>
              <a:rPr lang="hu-HU" b="1" i="1" dirty="0" err="1"/>
              <a:t>innovation</a:t>
            </a:r>
            <a:r>
              <a:rPr lang="hu-HU" b="1" i="1" dirty="0"/>
              <a:t> </a:t>
            </a:r>
            <a:r>
              <a:rPr lang="hu-HU" b="1" i="1" dirty="0" err="1"/>
              <a:t>needs</a:t>
            </a:r>
            <a:r>
              <a:rPr lang="hu-HU" b="1" i="1" dirty="0"/>
              <a:t> </a:t>
            </a:r>
            <a:r>
              <a:rPr lang="hu-HU" b="1" i="1" dirty="0" err="1"/>
              <a:t>scientists</a:t>
            </a:r>
            <a:r>
              <a:rPr lang="hu-HU" b="1" i="1" dirty="0"/>
              <a:t> </a:t>
            </a:r>
            <a:r>
              <a:rPr lang="hu-HU" b="1" i="1" dirty="0" err="1"/>
              <a:t>in</a:t>
            </a:r>
            <a:r>
              <a:rPr lang="hu-HU" b="1" i="1" dirty="0"/>
              <a:t> a </a:t>
            </a:r>
            <a:r>
              <a:rPr lang="hu-HU" b="1" i="1" dirty="0" err="1"/>
              <a:t>stimulating</a:t>
            </a:r>
            <a:r>
              <a:rPr lang="hu-HU" b="1" i="1" dirty="0"/>
              <a:t> </a:t>
            </a:r>
            <a:r>
              <a:rPr lang="hu-HU" b="1" i="1" dirty="0" err="1"/>
              <a:t>environment</a:t>
            </a:r>
            <a:r>
              <a:rPr lang="hu-HU" b="1" i="1" dirty="0"/>
              <a:t>. </a:t>
            </a:r>
            <a:r>
              <a:rPr lang="hu-HU" dirty="0" smtClean="0"/>
              <a:t>               </a:t>
            </a:r>
          </a:p>
          <a:p>
            <a:r>
              <a:rPr lang="hu-HU" i="1" dirty="0" err="1" smtClean="0"/>
              <a:t>Replace</a:t>
            </a:r>
            <a:r>
              <a:rPr lang="hu-HU" i="1" dirty="0" smtClean="0"/>
              <a:t>  </a:t>
            </a:r>
            <a:r>
              <a:rPr lang="hu-HU" i="1" dirty="0" err="1"/>
              <a:t>individual</a:t>
            </a:r>
            <a:r>
              <a:rPr lang="hu-HU" i="1" dirty="0"/>
              <a:t> </a:t>
            </a:r>
            <a:r>
              <a:rPr lang="hu-HU" i="1" dirty="0" err="1"/>
              <a:t>innovation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technical</a:t>
            </a:r>
            <a:r>
              <a:rPr lang="hu-HU" i="1" dirty="0"/>
              <a:t> </a:t>
            </a:r>
            <a:r>
              <a:rPr lang="hu-HU" i="1" dirty="0" err="1" smtClean="0"/>
              <a:t>teams</a:t>
            </a:r>
            <a:r>
              <a:rPr lang="hu-HU" i="1" dirty="0" smtClean="0"/>
              <a:t> ?                                    </a:t>
            </a:r>
            <a:r>
              <a:rPr lang="hu-HU" dirty="0" err="1" smtClean="0"/>
              <a:t>Not</a:t>
            </a:r>
            <a:r>
              <a:rPr lang="hu-HU" dirty="0" smtClean="0"/>
              <a:t>, </a:t>
            </a:r>
            <a:r>
              <a:rPr lang="hu-HU" dirty="0" err="1" smtClean="0"/>
              <a:t>instead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teams</a:t>
            </a:r>
            <a:r>
              <a:rPr lang="hu-HU" dirty="0"/>
              <a:t> </a:t>
            </a:r>
            <a:r>
              <a:rPr lang="hu-HU" dirty="0" err="1"/>
              <a:t>should</a:t>
            </a:r>
            <a:r>
              <a:rPr lang="hu-HU" dirty="0"/>
              <a:t> </a:t>
            </a:r>
            <a:r>
              <a:rPr lang="hu-HU" dirty="0" err="1"/>
              <a:t>provide</a:t>
            </a:r>
            <a:r>
              <a:rPr lang="hu-HU" dirty="0"/>
              <a:t> a </a:t>
            </a:r>
            <a:r>
              <a:rPr lang="hu-HU" dirty="0" err="1"/>
              <a:t>proper</a:t>
            </a:r>
            <a:r>
              <a:rPr lang="hu-HU" dirty="0"/>
              <a:t> platform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individuals</a:t>
            </a:r>
            <a:r>
              <a:rPr lang="hu-HU" dirty="0"/>
              <a:t>, 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contribute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an </a:t>
            </a:r>
            <a:r>
              <a:rPr lang="hu-HU" dirty="0" err="1"/>
              <a:t>invention</a:t>
            </a:r>
            <a:r>
              <a:rPr lang="hu-HU" dirty="0"/>
              <a:t>. </a:t>
            </a:r>
            <a:r>
              <a:rPr lang="hu-HU" dirty="0" smtClean="0"/>
              <a:t>                                                                              </a:t>
            </a:r>
          </a:p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/>
              <a:t>maintain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stimulus</a:t>
            </a:r>
            <a:r>
              <a:rPr lang="hu-HU" dirty="0"/>
              <a:t>,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should</a:t>
            </a:r>
            <a:r>
              <a:rPr lang="hu-HU" dirty="0"/>
              <a:t> be a </a:t>
            </a:r>
            <a:r>
              <a:rPr lang="hu-HU" dirty="0" err="1"/>
              <a:t>balance</a:t>
            </a:r>
            <a:r>
              <a:rPr lang="hu-HU" dirty="0"/>
              <a:t> </a:t>
            </a:r>
            <a:r>
              <a:rPr lang="hu-HU" dirty="0" err="1"/>
              <a:t>between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smtClean="0"/>
              <a:t>„</a:t>
            </a:r>
            <a:r>
              <a:rPr lang="hu-HU" dirty="0" err="1" smtClean="0"/>
              <a:t>book-keeping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r>
              <a:rPr lang="hu-HU" dirty="0" smtClean="0"/>
              <a:t>” </a:t>
            </a:r>
            <a:r>
              <a:rPr lang="hu-HU" dirty="0"/>
              <a:t>of </a:t>
            </a:r>
            <a:r>
              <a:rPr lang="hu-HU" dirty="0" err="1"/>
              <a:t>research</a:t>
            </a:r>
            <a:r>
              <a:rPr lang="hu-HU" dirty="0"/>
              <a:t> management and </a:t>
            </a:r>
            <a:r>
              <a:rPr lang="hu-HU" dirty="0" err="1"/>
              <a:t>freedom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creativity</a:t>
            </a:r>
            <a:r>
              <a:rPr lang="hu-HU" dirty="0"/>
              <a:t>. </a:t>
            </a:r>
            <a:r>
              <a:rPr lang="hu-HU" dirty="0" smtClean="0"/>
              <a:t>                      </a:t>
            </a:r>
          </a:p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/>
              <a:t>should</a:t>
            </a:r>
            <a:r>
              <a:rPr lang="hu-HU" dirty="0"/>
              <a:t> </a:t>
            </a:r>
            <a:r>
              <a:rPr lang="hu-HU" dirty="0" err="1"/>
              <a:t>carefully</a:t>
            </a:r>
            <a:r>
              <a:rPr lang="hu-HU" dirty="0"/>
              <a:t> </a:t>
            </a:r>
            <a:r>
              <a:rPr lang="hu-HU" dirty="0" err="1"/>
              <a:t>inspect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hypotheses</a:t>
            </a:r>
            <a:r>
              <a:rPr lang="hu-HU" dirty="0"/>
              <a:t> and </a:t>
            </a:r>
            <a:r>
              <a:rPr lang="hu-HU" dirty="0" err="1"/>
              <a:t>results</a:t>
            </a:r>
            <a:r>
              <a:rPr lang="hu-HU" dirty="0"/>
              <a:t>, </a:t>
            </a:r>
            <a:r>
              <a:rPr lang="hu-HU" dirty="0" err="1"/>
              <a:t>whether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really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decisions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whether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tell</a:t>
            </a:r>
            <a:r>
              <a:rPr lang="hu-HU" dirty="0"/>
              <a:t> </a:t>
            </a:r>
            <a:r>
              <a:rPr lang="hu-HU" dirty="0" err="1"/>
              <a:t>us</a:t>
            </a:r>
            <a:r>
              <a:rPr lang="hu-HU" dirty="0"/>
              <a:t> </a:t>
            </a:r>
            <a:r>
              <a:rPr lang="hu-HU" dirty="0" err="1"/>
              <a:t>just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/>
              <a:t>opposite</a:t>
            </a:r>
            <a:r>
              <a:rPr lang="hu-HU" dirty="0" smtClean="0"/>
              <a:t>. </a:t>
            </a:r>
          </a:p>
          <a:p>
            <a:r>
              <a:rPr lang="hu-HU" b="1" i="1" dirty="0" err="1" smtClean="0"/>
              <a:t>We</a:t>
            </a:r>
            <a:r>
              <a:rPr lang="hu-HU" b="1" i="1" dirty="0" smtClean="0"/>
              <a:t> </a:t>
            </a:r>
            <a:r>
              <a:rPr lang="hu-HU" b="1" i="1" dirty="0" err="1"/>
              <a:t>should</a:t>
            </a:r>
            <a:r>
              <a:rPr lang="hu-HU" b="1" i="1" dirty="0"/>
              <a:t> </a:t>
            </a:r>
            <a:r>
              <a:rPr lang="hu-HU" b="1" i="1" dirty="0" err="1"/>
              <a:t>not</a:t>
            </a:r>
            <a:r>
              <a:rPr lang="hu-HU" b="1" i="1" dirty="0"/>
              <a:t> </a:t>
            </a:r>
            <a:r>
              <a:rPr lang="hu-HU" b="1" i="1" dirty="0" err="1"/>
              <a:t>follow</a:t>
            </a:r>
            <a:r>
              <a:rPr lang="hu-HU" b="1" i="1" dirty="0"/>
              <a:t> </a:t>
            </a:r>
            <a:r>
              <a:rPr lang="hu-HU" b="1" i="1" dirty="0" err="1"/>
              <a:t>false</a:t>
            </a:r>
            <a:r>
              <a:rPr lang="hu-HU" b="1" i="1" dirty="0"/>
              <a:t> </a:t>
            </a:r>
            <a:r>
              <a:rPr lang="hu-HU" b="1" i="1" dirty="0" err="1"/>
              <a:t>prophecies</a:t>
            </a:r>
            <a:r>
              <a:rPr lang="hu-HU" b="1" i="1" dirty="0"/>
              <a:t>, </a:t>
            </a:r>
            <a:r>
              <a:rPr lang="hu-HU" b="1" i="1" dirty="0" err="1"/>
              <a:t>but</a:t>
            </a:r>
            <a:r>
              <a:rPr lang="hu-HU" b="1" i="1" dirty="0"/>
              <a:t> </a:t>
            </a:r>
            <a:r>
              <a:rPr lang="hu-HU" b="1" i="1" dirty="0" err="1"/>
              <a:t>direct</a:t>
            </a:r>
            <a:r>
              <a:rPr lang="hu-HU" b="1" i="1" dirty="0"/>
              <a:t> </a:t>
            </a:r>
            <a:r>
              <a:rPr lang="hu-HU" b="1" i="1" dirty="0" err="1"/>
              <a:t>our</a:t>
            </a:r>
            <a:r>
              <a:rPr lang="hu-HU" b="1" i="1" dirty="0"/>
              <a:t> </a:t>
            </a:r>
            <a:r>
              <a:rPr lang="hu-HU" b="1" i="1" dirty="0" err="1"/>
              <a:t>efforts</a:t>
            </a:r>
            <a:r>
              <a:rPr lang="hu-HU" b="1" i="1" dirty="0"/>
              <a:t> </a:t>
            </a:r>
            <a:r>
              <a:rPr lang="hu-HU" b="1" i="1" dirty="0" err="1"/>
              <a:t>towards</a:t>
            </a:r>
            <a:r>
              <a:rPr lang="hu-HU" b="1" i="1" dirty="0"/>
              <a:t> </a:t>
            </a:r>
            <a:r>
              <a:rPr lang="hu-HU" b="1" i="1" dirty="0" err="1"/>
              <a:t>serious</a:t>
            </a:r>
            <a:r>
              <a:rPr lang="hu-HU" b="1" i="1" dirty="0"/>
              <a:t> </a:t>
            </a:r>
            <a:r>
              <a:rPr lang="hu-HU" b="1" i="1" dirty="0" err="1"/>
              <a:t>science</a:t>
            </a:r>
            <a:r>
              <a:rPr lang="hu-HU" b="1" i="1" dirty="0"/>
              <a:t>, </a:t>
            </a:r>
            <a:r>
              <a:rPr lang="hu-HU" b="1" i="1" dirty="0" err="1"/>
              <a:t>eliminating</a:t>
            </a:r>
            <a:r>
              <a:rPr lang="hu-HU" b="1" i="1" dirty="0"/>
              <a:t> </a:t>
            </a:r>
            <a:r>
              <a:rPr lang="hu-HU" b="1" i="1" dirty="0" err="1"/>
              <a:t>the</a:t>
            </a:r>
            <a:r>
              <a:rPr lang="hu-HU" b="1" i="1" dirty="0"/>
              <a:t> </a:t>
            </a:r>
            <a:r>
              <a:rPr lang="hu-HU" b="1" i="1" dirty="0" err="1"/>
              <a:t>myths</a:t>
            </a:r>
            <a:r>
              <a:rPr lang="hu-HU" b="1" i="1" dirty="0"/>
              <a:t> and </a:t>
            </a:r>
            <a:r>
              <a:rPr lang="hu-HU" b="1" i="1" dirty="0" err="1"/>
              <a:t>reducing</a:t>
            </a:r>
            <a:r>
              <a:rPr lang="hu-HU" b="1" i="1" dirty="0"/>
              <a:t> </a:t>
            </a:r>
            <a:r>
              <a:rPr lang="hu-HU" b="1" i="1" dirty="0" err="1"/>
              <a:t>the</a:t>
            </a:r>
            <a:r>
              <a:rPr lang="hu-HU" b="1" i="1" dirty="0"/>
              <a:t> </a:t>
            </a:r>
            <a:r>
              <a:rPr lang="hu-HU" b="1" i="1" dirty="0" err="1"/>
              <a:t>hype</a:t>
            </a:r>
            <a:r>
              <a:rPr lang="hu-HU" b="1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2358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tasks of the drug research in the future (which should be resolved)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Rational drug design</a:t>
            </a:r>
          </a:p>
          <a:p>
            <a:pPr marL="0" indent="0">
              <a:buNone/>
            </a:pPr>
            <a:r>
              <a:rPr lang="en-GB" dirty="0" smtClean="0"/>
              <a:t>	- targeted design</a:t>
            </a:r>
          </a:p>
          <a:p>
            <a:pPr marL="0" indent="0">
              <a:buNone/>
            </a:pPr>
            <a:r>
              <a:rPr lang="en-GB" dirty="0" smtClean="0"/>
              <a:t>	- computer-aided drug design</a:t>
            </a:r>
          </a:p>
          <a:p>
            <a:pPr marL="0" indent="0">
              <a:buNone/>
            </a:pPr>
            <a:r>
              <a:rPr lang="en-GB" dirty="0" smtClean="0"/>
              <a:t>	- structure based ligand design</a:t>
            </a:r>
            <a:r>
              <a:rPr lang="hu-HU" dirty="0" smtClean="0"/>
              <a:t>                                                            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70C0"/>
                </a:solidFill>
              </a:rPr>
              <a:t>- </a:t>
            </a:r>
            <a:r>
              <a:rPr lang="hu-HU" dirty="0" err="1" smtClean="0">
                <a:solidFill>
                  <a:srgbClr val="0070C0"/>
                </a:solidFill>
              </a:rPr>
              <a:t>validate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the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results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with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various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in</a:t>
            </a:r>
            <a:r>
              <a:rPr lang="hu-HU" dirty="0" smtClean="0">
                <a:solidFill>
                  <a:srgbClr val="0070C0"/>
                </a:solidFill>
              </a:rPr>
              <a:t> vitro/ </a:t>
            </a:r>
            <a:r>
              <a:rPr lang="hu-HU" dirty="0" err="1" smtClean="0">
                <a:solidFill>
                  <a:srgbClr val="0070C0"/>
                </a:solidFill>
              </a:rPr>
              <a:t>in</a:t>
            </a:r>
            <a:r>
              <a:rPr lang="hu-HU" dirty="0" smtClean="0">
                <a:solidFill>
                  <a:srgbClr val="0070C0"/>
                </a:solidFill>
              </a:rPr>
              <a:t> vivo </a:t>
            </a:r>
            <a:r>
              <a:rPr lang="hu-HU" dirty="0" err="1" smtClean="0">
                <a:solidFill>
                  <a:srgbClr val="0070C0"/>
                </a:solidFill>
              </a:rPr>
              <a:t>nonclinical</a:t>
            </a:r>
            <a:r>
              <a:rPr lang="hu-HU" dirty="0" smtClean="0">
                <a:solidFill>
                  <a:srgbClr val="0070C0"/>
                </a:solidFill>
              </a:rPr>
              <a:t>, </a:t>
            </a:r>
            <a:r>
              <a:rPr lang="hu-HU" dirty="0" err="1" smtClean="0">
                <a:solidFill>
                  <a:srgbClr val="0070C0"/>
                </a:solidFill>
              </a:rPr>
              <a:t>clinical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methods</a:t>
            </a:r>
            <a:r>
              <a:rPr lang="hu-HU" dirty="0" smtClean="0">
                <a:solidFill>
                  <a:srgbClr val="0070C0"/>
                </a:solidFill>
              </a:rPr>
              <a:t>.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More precise understanding of pathogenesis, pathology of targeted disease (e.g. receptor, enzyme, DNA/RNA, genome, possibility of gene co</a:t>
            </a:r>
            <a:r>
              <a:rPr lang="hu-HU" dirty="0" err="1" smtClean="0">
                <a:solidFill>
                  <a:srgbClr val="FF0000"/>
                </a:solidFill>
              </a:rPr>
              <a:t>rr</a:t>
            </a:r>
            <a:r>
              <a:rPr lang="en-GB" dirty="0" err="1" smtClean="0">
                <a:solidFill>
                  <a:srgbClr val="FF0000"/>
                </a:solidFill>
              </a:rPr>
              <a:t>ection</a:t>
            </a:r>
            <a:r>
              <a:rPr lang="en-GB" dirty="0" smtClean="0">
                <a:solidFill>
                  <a:srgbClr val="FF0000"/>
                </a:solidFill>
              </a:rPr>
              <a:t>, etc.)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(cont.)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solidFill>
                <a:srgbClr val="FF0000"/>
              </a:solidFill>
            </a:endParaRPr>
          </a:p>
          <a:p>
            <a:r>
              <a:rPr lang="en-GB" sz="3200" dirty="0" smtClean="0"/>
              <a:t>Establish / validate new pharmacological screening </a:t>
            </a:r>
            <a:r>
              <a:rPr lang="en-GB" sz="3200" b="1" dirty="0" smtClean="0"/>
              <a:t>in vitro methods</a:t>
            </a:r>
          </a:p>
          <a:p>
            <a:r>
              <a:rPr lang="en-GB" sz="3200" dirty="0" smtClean="0"/>
              <a:t>Establish new pathological animal models (</a:t>
            </a:r>
            <a:r>
              <a:rPr lang="en-GB" sz="3200" b="1" dirty="0" smtClean="0"/>
              <a:t>transgenic animals</a:t>
            </a:r>
            <a:r>
              <a:rPr lang="en-GB" sz="3200" dirty="0" smtClean="0"/>
              <a:t>)</a:t>
            </a:r>
          </a:p>
          <a:p>
            <a:r>
              <a:rPr lang="en-GB" sz="3200" dirty="0" smtClean="0"/>
              <a:t>Further development of </a:t>
            </a:r>
            <a:r>
              <a:rPr lang="en-GB" sz="3200" b="1" dirty="0" smtClean="0"/>
              <a:t>gene therapy, cell therapy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1910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(cont.)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Further development of methods in </a:t>
            </a:r>
            <a:r>
              <a:rPr lang="en-GB" b="1" dirty="0" smtClean="0"/>
              <a:t>clinic</a:t>
            </a:r>
            <a:r>
              <a:rPr lang="hu-HU" b="1" dirty="0" err="1" smtClean="0"/>
              <a:t>al</a:t>
            </a:r>
            <a:r>
              <a:rPr lang="en-GB" b="1" dirty="0" smtClean="0"/>
              <a:t>-pharmacology</a:t>
            </a:r>
          </a:p>
          <a:p>
            <a:r>
              <a:rPr lang="en-GB" dirty="0" smtClean="0"/>
              <a:t>Extend of </a:t>
            </a:r>
            <a:r>
              <a:rPr lang="en-GB" b="1" dirty="0" smtClean="0"/>
              <a:t>PK/PD</a:t>
            </a:r>
            <a:r>
              <a:rPr lang="en-GB" dirty="0" smtClean="0"/>
              <a:t> studies</a:t>
            </a:r>
          </a:p>
          <a:p>
            <a:r>
              <a:rPr lang="en-GB" dirty="0" smtClean="0"/>
              <a:t>Research for </a:t>
            </a:r>
            <a:r>
              <a:rPr lang="en-GB" b="1" dirty="0" smtClean="0"/>
              <a:t>new biomarkers </a:t>
            </a:r>
            <a:r>
              <a:rPr lang="en-GB" dirty="0" smtClean="0"/>
              <a:t>(prognostic, predictive, genomic markers)</a:t>
            </a:r>
            <a:endParaRPr lang="hu-HU" dirty="0" smtClean="0"/>
          </a:p>
          <a:p>
            <a:r>
              <a:rPr lang="hu-HU" dirty="0" smtClean="0"/>
              <a:t>Research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validated</a:t>
            </a:r>
            <a:r>
              <a:rPr lang="hu-HU" dirty="0" smtClean="0"/>
              <a:t> </a:t>
            </a:r>
            <a:r>
              <a:rPr lang="hu-HU" b="1" dirty="0" err="1" smtClean="0"/>
              <a:t>surrogate</a:t>
            </a:r>
            <a:r>
              <a:rPr lang="hu-HU" b="1" dirty="0" smtClean="0"/>
              <a:t> </a:t>
            </a:r>
            <a:r>
              <a:rPr lang="hu-HU" b="1" dirty="0" err="1" smtClean="0"/>
              <a:t>endpoints</a:t>
            </a:r>
            <a:endParaRPr lang="en-GB" b="1" dirty="0" smtClean="0"/>
          </a:p>
          <a:p>
            <a:r>
              <a:rPr lang="en-GB" dirty="0" smtClean="0"/>
              <a:t>Find the </a:t>
            </a:r>
            <a:r>
              <a:rPr lang="en-GB" b="1" dirty="0" smtClean="0"/>
              <a:t>best responders to specific target therapy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To bring closer the molecular biology to clinical research, translate the results of the results of the molecular biology to the language of practical clinical therapy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5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7100" y="2308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Algerian" panose="04020705040A02060702" pitchFamily="82" charset="0"/>
              </a:rPr>
              <a:t>Thank you for your attention!</a:t>
            </a:r>
            <a:endParaRPr lang="en-GB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/>
              <a:t>1990 →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628775"/>
          </a:xfrm>
        </p:spPr>
        <p:txBody>
          <a:bodyPr/>
          <a:lstStyle/>
          <a:p>
            <a:r>
              <a:rPr lang="en-GB" dirty="0" smtClean="0"/>
              <a:t>Biochemical research </a:t>
            </a:r>
          </a:p>
          <a:p>
            <a:pPr marL="0" indent="0">
              <a:buNone/>
            </a:pPr>
            <a:r>
              <a:rPr lang="en-GB" dirty="0" smtClean="0"/>
              <a:t>   (</a:t>
            </a:r>
            <a:r>
              <a:rPr lang="hu-HU" dirty="0" smtClean="0"/>
              <a:t>„</a:t>
            </a:r>
            <a:r>
              <a:rPr lang="en-GB" dirty="0" smtClean="0"/>
              <a:t>subcellular” pharmacology</a:t>
            </a:r>
          </a:p>
          <a:p>
            <a:pPr marL="0" indent="0">
              <a:buNone/>
            </a:pPr>
            <a:r>
              <a:rPr lang="en-GB" dirty="0" smtClean="0"/>
              <a:t>   genome - research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2565400"/>
            <a:ext cx="5181600" cy="635000"/>
          </a:xfrm>
        </p:spPr>
        <p:txBody>
          <a:bodyPr/>
          <a:lstStyle/>
          <a:p>
            <a:r>
              <a:rPr lang="en-GB" dirty="0" smtClean="0"/>
              <a:t>Recombinant technology</a:t>
            </a:r>
            <a:endParaRPr lang="en-GB" dirty="0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3619500" y="3532187"/>
            <a:ext cx="990600" cy="5969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6692900" y="3454400"/>
            <a:ext cx="114300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2476837" y="4864100"/>
            <a:ext cx="65116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/>
              <a:t>„</a:t>
            </a:r>
            <a:r>
              <a:rPr lang="en-GB" sz="2800" dirty="0" smtClean="0"/>
              <a:t>discovery industry”</a:t>
            </a:r>
          </a:p>
          <a:p>
            <a:pPr algn="ctr"/>
            <a:r>
              <a:rPr lang="en-GB" sz="2800" dirty="0" smtClean="0"/>
              <a:t>Biotechnological industry</a:t>
            </a:r>
          </a:p>
          <a:p>
            <a:pPr algn="ctr"/>
            <a:r>
              <a:rPr lang="en-GB" sz="2800" dirty="0" smtClean="0"/>
              <a:t>(Amgen, </a:t>
            </a:r>
            <a:r>
              <a:rPr lang="en-GB" sz="2800" dirty="0" err="1" smtClean="0"/>
              <a:t>Biogen</a:t>
            </a:r>
            <a:r>
              <a:rPr lang="en-GB" sz="2800" dirty="0" smtClean="0"/>
              <a:t>, Genentech, Genzyme </a:t>
            </a:r>
            <a:r>
              <a:rPr lang="en-GB" sz="2800" dirty="0" err="1" smtClean="0"/>
              <a:t>etc</a:t>
            </a:r>
            <a:r>
              <a:rPr lang="hu-HU" sz="2800" dirty="0" smtClean="0"/>
              <a:t>.</a:t>
            </a:r>
            <a:r>
              <a:rPr lang="en-GB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366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Impacts of new technologies on drug research and production</a:t>
            </a:r>
            <a:endParaRPr lang="en-GB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Microbiological technology</a:t>
            </a:r>
          </a:p>
          <a:p>
            <a:r>
              <a:rPr lang="en-GB" dirty="0" smtClean="0"/>
              <a:t>1929 Discovery of penicillin (Fleming)</a:t>
            </a:r>
          </a:p>
          <a:p>
            <a:r>
              <a:rPr lang="en-GB" dirty="0" smtClean="0"/>
              <a:t>1938 Isolation of penicillin (Chain, Flory)</a:t>
            </a:r>
          </a:p>
          <a:p>
            <a:r>
              <a:rPr lang="en-GB" dirty="0" smtClean="0"/>
              <a:t>1940’ Industrial production of penicillin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New antibiotics and their production </a:t>
            </a:r>
          </a:p>
          <a:p>
            <a:r>
              <a:rPr lang="en-GB" dirty="0" smtClean="0"/>
              <a:t>Streptomycin, </a:t>
            </a:r>
            <a:r>
              <a:rPr lang="en-GB" dirty="0" err="1" smtClean="0"/>
              <a:t>ka</a:t>
            </a:r>
            <a:r>
              <a:rPr lang="hu-HU" dirty="0" smtClean="0"/>
              <a:t>na</a:t>
            </a:r>
            <a:r>
              <a:rPr lang="en-GB" dirty="0" err="1" smtClean="0"/>
              <a:t>mycin</a:t>
            </a:r>
            <a:r>
              <a:rPr lang="en-GB" dirty="0" smtClean="0"/>
              <a:t>, gentamycin, neomycin</a:t>
            </a:r>
          </a:p>
          <a:p>
            <a:r>
              <a:rPr lang="en-GB" dirty="0" smtClean="0"/>
              <a:t>Tetracycline</a:t>
            </a:r>
          </a:p>
          <a:p>
            <a:r>
              <a:rPr lang="en-GB" dirty="0" smtClean="0"/>
              <a:t>erythromycin</a:t>
            </a:r>
          </a:p>
        </p:txBody>
      </p:sp>
    </p:spTree>
    <p:extLst>
      <p:ext uri="{BB962C8B-B14F-4D97-AF65-F5344CB8AC3E}">
        <p14:creationId xmlns:p14="http://schemas.microsoft.com/office/powerpoint/2010/main" val="8635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</a:t>
            </a:r>
            <a:r>
              <a:rPr lang="hu-HU" sz="3200" b="1" dirty="0" err="1" smtClean="0"/>
              <a:t>There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were</a:t>
            </a:r>
            <a:r>
              <a:rPr lang="hu-HU" sz="3200" b="1" dirty="0" smtClean="0"/>
              <a:t>  no </a:t>
            </a:r>
            <a:r>
              <a:rPr lang="hu-HU" sz="3200" b="1" dirty="0" err="1" smtClean="0"/>
              <a:t>specific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targets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drug</a:t>
            </a:r>
            <a:r>
              <a:rPr lang="hu-HU" sz="3200" b="1" dirty="0" smtClean="0"/>
              <a:t>  </a:t>
            </a:r>
            <a:r>
              <a:rPr lang="hu-HU" sz="3200" b="1" dirty="0" err="1" smtClean="0"/>
              <a:t>research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in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past</a:t>
            </a:r>
            <a:endParaRPr lang="en-US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en-US" dirty="0" smtClean="0"/>
              <a:t> the most common </a:t>
            </a:r>
            <a:r>
              <a:rPr lang="hu-HU" dirty="0" err="1" smtClean="0"/>
              <a:t>procedure</a:t>
            </a:r>
            <a:r>
              <a:rPr lang="en-US" dirty="0" smtClean="0"/>
              <a:t> was the </a:t>
            </a:r>
            <a:r>
              <a:rPr lang="en-US" dirty="0" err="1" smtClean="0"/>
              <a:t>rutin</a:t>
            </a:r>
            <a:r>
              <a:rPr lang="en-US" dirty="0" smtClean="0"/>
              <a:t> screen  of t</a:t>
            </a:r>
            <a:r>
              <a:rPr lang="hu-HU" dirty="0" err="1" smtClean="0"/>
              <a:t>housa</a:t>
            </a:r>
            <a:r>
              <a:rPr lang="en-US" dirty="0" err="1" smtClean="0"/>
              <a:t>nd</a:t>
            </a:r>
            <a:r>
              <a:rPr lang="en-US" dirty="0" smtClean="0"/>
              <a:t> and t</a:t>
            </a:r>
            <a:r>
              <a:rPr lang="hu-HU" dirty="0" err="1" smtClean="0"/>
              <a:t>housa</a:t>
            </a:r>
            <a:r>
              <a:rPr lang="en-US" dirty="0" err="1" smtClean="0"/>
              <a:t>nd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en-US" dirty="0" smtClean="0"/>
              <a:t>  molecules in wide</a:t>
            </a:r>
            <a:r>
              <a:rPr lang="hu-HU" dirty="0" smtClean="0"/>
              <a:t> </a:t>
            </a:r>
            <a:r>
              <a:rPr lang="hu-HU" dirty="0" err="1" smtClean="0"/>
              <a:t>pharmacological</a:t>
            </a:r>
            <a:r>
              <a:rPr lang="en-US" dirty="0" smtClean="0"/>
              <a:t> spectrum</a:t>
            </a:r>
          </a:p>
          <a:p>
            <a:r>
              <a:rPr lang="en-US" dirty="0" smtClean="0"/>
              <a:t> it was very expensive, and </a:t>
            </a:r>
          </a:p>
          <a:p>
            <a:r>
              <a:rPr lang="en-US" dirty="0" smtClean="0"/>
              <a:t>ineffective </a:t>
            </a:r>
          </a:p>
          <a:p>
            <a:endParaRPr lang="en-US" dirty="0" smtClean="0"/>
          </a:p>
          <a:p>
            <a:r>
              <a:rPr lang="en-US" dirty="0" smtClean="0"/>
              <a:t>Other commonly used method was to produce </a:t>
            </a:r>
            <a:r>
              <a:rPr lang="hu-HU" dirty="0" smtClean="0"/>
              <a:t>„</a:t>
            </a:r>
            <a:r>
              <a:rPr lang="en-US" dirty="0" smtClean="0"/>
              <a:t>me too</a:t>
            </a:r>
            <a:r>
              <a:rPr lang="hu-HU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molecul</a:t>
            </a:r>
            <a:r>
              <a:rPr lang="hu-HU" dirty="0" smtClean="0"/>
              <a:t>e</a:t>
            </a:r>
            <a:r>
              <a:rPr lang="en-US" dirty="0" smtClean="0"/>
              <a:t>s, with </a:t>
            </a:r>
            <a:r>
              <a:rPr lang="en-US" dirty="0" err="1" smtClean="0"/>
              <a:t>sm</a:t>
            </a:r>
            <a:r>
              <a:rPr lang="hu-HU" dirty="0" smtClean="0"/>
              <a:t>a</a:t>
            </a:r>
            <a:r>
              <a:rPr lang="en-US" dirty="0" err="1" smtClean="0"/>
              <a:t>ll</a:t>
            </a:r>
            <a:r>
              <a:rPr lang="en-US" dirty="0" smtClean="0"/>
              <a:t> modification of the original products.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Molecular targets of drug research</a:t>
            </a:r>
            <a:endParaRPr lang="en-GB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Receptors</a:t>
            </a:r>
          </a:p>
          <a:p>
            <a:r>
              <a:rPr lang="en-GB" dirty="0" smtClean="0"/>
              <a:t>Ion channels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Elements of signal transduction pathway, enzymes </a:t>
            </a:r>
            <a:r>
              <a:rPr lang="en-GB" dirty="0" smtClean="0"/>
              <a:t>(kinase)</a:t>
            </a:r>
          </a:p>
          <a:p>
            <a:r>
              <a:rPr lang="en-GB" dirty="0" smtClean="0"/>
              <a:t>DNA / RNA / transcription</a:t>
            </a:r>
            <a:endParaRPr lang="hu-HU" dirty="0" smtClean="0"/>
          </a:p>
          <a:p>
            <a:pPr marL="0" indent="0">
              <a:buNone/>
            </a:pPr>
            <a:r>
              <a:rPr lang="en-GB" dirty="0" smtClean="0"/>
              <a:t>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9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                     </a:t>
            </a:r>
            <a:r>
              <a:rPr lang="en-GB" b="1" dirty="0" smtClean="0"/>
              <a:t>Receptors as targets</a:t>
            </a:r>
            <a:br>
              <a:rPr lang="en-GB" b="1" dirty="0" smtClean="0"/>
            </a:br>
            <a:endParaRPr lang="en-GB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Muscarin</a:t>
            </a:r>
            <a:r>
              <a:rPr lang="hu-HU" dirty="0" smtClean="0"/>
              <a:t> </a:t>
            </a:r>
            <a:r>
              <a:rPr lang="hu-HU" dirty="0" err="1" smtClean="0"/>
              <a:t>receptors</a:t>
            </a:r>
            <a:r>
              <a:rPr lang="hu-HU" dirty="0" smtClean="0"/>
              <a:t> (M</a:t>
            </a:r>
            <a:r>
              <a:rPr lang="hu-HU" baseline="-25000" dirty="0" smtClean="0"/>
              <a:t>1</a:t>
            </a:r>
            <a:r>
              <a:rPr lang="hu-HU" dirty="0" smtClean="0"/>
              <a:t>, M</a:t>
            </a:r>
            <a:r>
              <a:rPr lang="hu-HU" baseline="-25000" dirty="0" smtClean="0"/>
              <a:t>2</a:t>
            </a:r>
            <a:r>
              <a:rPr lang="hu-HU" dirty="0" smtClean="0"/>
              <a:t>, M</a:t>
            </a:r>
            <a:r>
              <a:rPr lang="hu-HU" baseline="-25000" dirty="0" smtClean="0"/>
              <a:t>3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Adrenergic</a:t>
            </a:r>
            <a:r>
              <a:rPr lang="hu-HU" dirty="0" smtClean="0"/>
              <a:t> </a:t>
            </a:r>
            <a:r>
              <a:rPr lang="hu-HU" dirty="0" err="1" smtClean="0"/>
              <a:t>receptors</a:t>
            </a:r>
            <a:r>
              <a:rPr lang="hu-HU" dirty="0" smtClean="0"/>
              <a:t> (</a:t>
            </a:r>
            <a:r>
              <a:rPr lang="el-GR" dirty="0" smtClean="0"/>
              <a:t>α</a:t>
            </a:r>
            <a:r>
              <a:rPr lang="hu-HU" dirty="0" smtClean="0"/>
              <a:t>, </a:t>
            </a:r>
            <a:r>
              <a:rPr lang="el-GR" dirty="0" smtClean="0"/>
              <a:t>β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Dopaminergic</a:t>
            </a:r>
            <a:r>
              <a:rPr lang="hu-HU" dirty="0" smtClean="0"/>
              <a:t> </a:t>
            </a:r>
            <a:r>
              <a:rPr lang="hu-HU" dirty="0" err="1" smtClean="0"/>
              <a:t>receptors</a:t>
            </a:r>
            <a:r>
              <a:rPr lang="hu-HU" dirty="0" smtClean="0"/>
              <a:t> (D</a:t>
            </a:r>
            <a:r>
              <a:rPr lang="hu-HU" baseline="-25000" dirty="0" smtClean="0"/>
              <a:t>1</a:t>
            </a:r>
            <a:r>
              <a:rPr lang="hu-HU" dirty="0" smtClean="0"/>
              <a:t>, D</a:t>
            </a:r>
            <a:r>
              <a:rPr lang="hu-HU" baseline="-25000" dirty="0" smtClean="0"/>
              <a:t>2</a:t>
            </a:r>
            <a:r>
              <a:rPr lang="hu-HU" dirty="0" smtClean="0"/>
              <a:t>, D</a:t>
            </a:r>
            <a:r>
              <a:rPr lang="hu-HU" baseline="-25000" dirty="0" smtClean="0"/>
              <a:t>3</a:t>
            </a:r>
            <a:r>
              <a:rPr lang="hu-HU" dirty="0" smtClean="0"/>
              <a:t>, D</a:t>
            </a:r>
            <a:r>
              <a:rPr lang="hu-HU" baseline="-25000" dirty="0" smtClean="0"/>
              <a:t>4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Serotonin</a:t>
            </a:r>
            <a:r>
              <a:rPr lang="hu-HU" dirty="0" smtClean="0"/>
              <a:t> (5HT)</a:t>
            </a:r>
          </a:p>
          <a:p>
            <a:r>
              <a:rPr lang="hu-HU" dirty="0" err="1" smtClean="0"/>
              <a:t>Benzodiazepin</a:t>
            </a:r>
            <a:r>
              <a:rPr lang="hu-HU" dirty="0" smtClean="0"/>
              <a:t> </a:t>
            </a:r>
            <a:r>
              <a:rPr lang="hu-HU" dirty="0" err="1" smtClean="0"/>
              <a:t>receptors</a:t>
            </a:r>
            <a:endParaRPr lang="hu-HU" dirty="0" smtClean="0"/>
          </a:p>
          <a:p>
            <a:r>
              <a:rPr lang="hu-HU" dirty="0" err="1" smtClean="0"/>
              <a:t>Histamin</a:t>
            </a:r>
            <a:r>
              <a:rPr lang="hu-HU" dirty="0" smtClean="0"/>
              <a:t> </a:t>
            </a:r>
            <a:r>
              <a:rPr lang="hu-HU" dirty="0" err="1" smtClean="0"/>
              <a:t>receptors</a:t>
            </a:r>
            <a:r>
              <a:rPr lang="hu-HU" dirty="0" smtClean="0"/>
              <a:t> (H</a:t>
            </a:r>
            <a:r>
              <a:rPr lang="hu-HU" baseline="-25000" dirty="0" smtClean="0"/>
              <a:t>1</a:t>
            </a:r>
            <a:r>
              <a:rPr lang="hu-HU" dirty="0" smtClean="0"/>
              <a:t>, H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Others</a:t>
            </a:r>
            <a:r>
              <a:rPr lang="hu-HU" dirty="0" smtClean="0"/>
              <a:t>: LDL, </a:t>
            </a:r>
            <a:r>
              <a:rPr lang="hu-HU" dirty="0" err="1" smtClean="0"/>
              <a:t>Angiotensin</a:t>
            </a:r>
            <a:r>
              <a:rPr lang="hu-HU" dirty="0" smtClean="0"/>
              <a:t> II, </a:t>
            </a:r>
            <a:r>
              <a:rPr lang="hu-HU" dirty="0" err="1" smtClean="0"/>
              <a:t>Leptin</a:t>
            </a:r>
            <a:r>
              <a:rPr lang="hu-HU" dirty="0" smtClean="0"/>
              <a:t>, ER-2</a:t>
            </a:r>
            <a:r>
              <a:rPr lang="hu-HU" dirty="0"/>
              <a:t> </a:t>
            </a:r>
            <a:r>
              <a:rPr lang="hu-HU" dirty="0" smtClean="0"/>
              <a:t>                                                                  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>
                <a:solidFill>
                  <a:srgbClr val="FF0000"/>
                </a:solidFill>
              </a:rPr>
              <a:t>ligand may be  - </a:t>
            </a:r>
            <a:r>
              <a:rPr lang="en-GB" dirty="0" smtClean="0">
                <a:solidFill>
                  <a:srgbClr val="FF0000"/>
                </a:solidFill>
              </a:rPr>
              <a:t>agonist</a:t>
            </a:r>
            <a:r>
              <a:rPr lang="hu-HU" dirty="0" smtClean="0">
                <a:solidFill>
                  <a:srgbClr val="FF0000"/>
                </a:solidFill>
              </a:rPr>
              <a:t>/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antagonist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04640"/>
            <a:ext cx="10515600" cy="1325563"/>
          </a:xfrm>
        </p:spPr>
        <p:txBody>
          <a:bodyPr/>
          <a:lstStyle/>
          <a:p>
            <a:r>
              <a:rPr lang="hu-HU" dirty="0" smtClean="0"/>
              <a:t>                   </a:t>
            </a:r>
            <a:r>
              <a:rPr lang="hu-HU" sz="3600" dirty="0" err="1" smtClean="0"/>
              <a:t>Signal</a:t>
            </a:r>
            <a:r>
              <a:rPr lang="hu-HU" sz="3600" dirty="0" smtClean="0"/>
              <a:t> </a:t>
            </a:r>
            <a:r>
              <a:rPr lang="hu-HU" sz="3600" dirty="0" err="1" smtClean="0"/>
              <a:t>transduction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0203"/>
            <a:ext cx="10515600" cy="4351338"/>
          </a:xfrm>
        </p:spPr>
        <p:txBody>
          <a:bodyPr>
            <a:normAutofit/>
          </a:bodyPr>
          <a:lstStyle/>
          <a:p>
            <a:r>
              <a:rPr lang="hu-HU" b="1" dirty="0" err="1"/>
              <a:t>Signal</a:t>
            </a:r>
            <a:r>
              <a:rPr lang="hu-HU" b="1" dirty="0"/>
              <a:t> </a:t>
            </a:r>
            <a:r>
              <a:rPr lang="hu-HU" b="1" dirty="0" err="1"/>
              <a:t>transduction</a:t>
            </a:r>
            <a:r>
              <a:rPr lang="hu-HU" dirty="0"/>
              <a:t> 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process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which</a:t>
            </a:r>
            <a:r>
              <a:rPr lang="hu-HU" dirty="0"/>
              <a:t> a </a:t>
            </a:r>
            <a:r>
              <a:rPr lang="hu-HU" dirty="0" err="1"/>
              <a:t>chemical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physical</a:t>
            </a:r>
            <a:r>
              <a:rPr lang="hu-HU" dirty="0"/>
              <a:t> </a:t>
            </a:r>
            <a:r>
              <a:rPr lang="hu-HU" dirty="0" err="1"/>
              <a:t>signal</a:t>
            </a:r>
            <a:r>
              <a:rPr lang="hu-HU" dirty="0"/>
              <a:t> is </a:t>
            </a:r>
            <a:r>
              <a:rPr lang="hu-HU" dirty="0" err="1"/>
              <a:t>transmitted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a </a:t>
            </a:r>
            <a:r>
              <a:rPr lang="hu-HU" dirty="0" err="1"/>
              <a:t>cell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 </a:t>
            </a:r>
            <a:r>
              <a:rPr lang="hu-HU" u="sng" dirty="0">
                <a:hlinkClick r:id="rId2" tooltip="Biochemical cascade"/>
              </a:rPr>
              <a:t>series of </a:t>
            </a:r>
            <a:r>
              <a:rPr lang="hu-HU" u="sng" dirty="0" err="1">
                <a:hlinkClick r:id="rId2" tooltip="Biochemical cascade"/>
              </a:rPr>
              <a:t>molecular</a:t>
            </a:r>
            <a:r>
              <a:rPr lang="hu-HU" u="sng" dirty="0">
                <a:hlinkClick r:id="rId2" tooltip="Biochemical cascade"/>
              </a:rPr>
              <a:t> </a:t>
            </a:r>
            <a:r>
              <a:rPr lang="hu-HU" u="sng" dirty="0" err="1">
                <a:hlinkClick r:id="rId2" tooltip="Biochemical cascade"/>
              </a:rPr>
              <a:t>events</a:t>
            </a:r>
            <a:r>
              <a:rPr lang="hu-HU" dirty="0"/>
              <a:t>, most </a:t>
            </a:r>
            <a:r>
              <a:rPr lang="hu-HU" dirty="0" err="1"/>
              <a:t>commonly</a:t>
            </a:r>
            <a:r>
              <a:rPr lang="hu-HU" dirty="0"/>
              <a:t> </a:t>
            </a:r>
            <a:r>
              <a:rPr lang="hu-HU" u="sng" dirty="0">
                <a:hlinkClick r:id="rId3" tooltip="Protein phosphorylation"/>
              </a:rPr>
              <a:t>protein </a:t>
            </a:r>
            <a:r>
              <a:rPr lang="hu-HU" u="sng" dirty="0" err="1">
                <a:hlinkClick r:id="rId3" tooltip="Protein phosphorylation"/>
              </a:rPr>
              <a:t>phosphorylation</a:t>
            </a:r>
            <a:r>
              <a:rPr lang="hu-HU" dirty="0"/>
              <a:t> </a:t>
            </a:r>
            <a:r>
              <a:rPr lang="hu-HU" dirty="0" err="1"/>
              <a:t>catalysed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 </a:t>
            </a:r>
            <a:r>
              <a:rPr lang="hu-HU" u="sng" dirty="0" err="1">
                <a:hlinkClick r:id="rId4" tooltip="Protein kinases"/>
              </a:rPr>
              <a:t>protein</a:t>
            </a:r>
            <a:r>
              <a:rPr lang="hu-HU" u="sng" dirty="0">
                <a:hlinkClick r:id="rId4" tooltip="Protein kinases"/>
              </a:rPr>
              <a:t> </a:t>
            </a:r>
            <a:r>
              <a:rPr lang="hu-HU" u="sng" dirty="0" err="1">
                <a:hlinkClick r:id="rId4" tooltip="Protein kinases"/>
              </a:rPr>
              <a:t>kinases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ultimately</a:t>
            </a:r>
            <a:r>
              <a:rPr lang="hu-HU" dirty="0"/>
              <a:t> </a:t>
            </a:r>
            <a:r>
              <a:rPr lang="hu-HU" dirty="0" err="1"/>
              <a:t>results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a </a:t>
            </a:r>
            <a:r>
              <a:rPr lang="hu-HU" dirty="0" err="1"/>
              <a:t>cellular</a:t>
            </a:r>
            <a:r>
              <a:rPr lang="hu-HU" dirty="0"/>
              <a:t> </a:t>
            </a:r>
            <a:r>
              <a:rPr lang="hu-HU" dirty="0" err="1" smtClean="0"/>
              <a:t>response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. </a:t>
            </a:r>
            <a:r>
              <a:rPr lang="hu-HU" dirty="0" err="1"/>
              <a:t>Proteins</a:t>
            </a:r>
            <a:r>
              <a:rPr lang="hu-HU" dirty="0"/>
              <a:t> </a:t>
            </a:r>
            <a:r>
              <a:rPr lang="hu-HU" dirty="0" err="1"/>
              <a:t>responsible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detecting</a:t>
            </a:r>
            <a:r>
              <a:rPr lang="hu-HU" dirty="0"/>
              <a:t> </a:t>
            </a:r>
            <a:r>
              <a:rPr lang="hu-HU" dirty="0" err="1"/>
              <a:t>stimuli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generally</a:t>
            </a:r>
            <a:r>
              <a:rPr lang="hu-HU" dirty="0"/>
              <a:t> termed </a:t>
            </a:r>
            <a:r>
              <a:rPr lang="hu-HU" u="sng" dirty="0" err="1" smtClean="0">
                <a:hlinkClick r:id="rId5" tooltip="Receptor (biology)"/>
              </a:rPr>
              <a:t>receptors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changes</a:t>
            </a:r>
            <a:r>
              <a:rPr lang="hu-HU" dirty="0"/>
              <a:t> </a:t>
            </a:r>
            <a:r>
              <a:rPr lang="hu-HU" dirty="0" err="1"/>
              <a:t>elicited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ligand</a:t>
            </a:r>
            <a:r>
              <a:rPr lang="hu-HU" dirty="0"/>
              <a:t> </a:t>
            </a:r>
            <a:r>
              <a:rPr lang="hu-HU" dirty="0" err="1"/>
              <a:t>binding</a:t>
            </a:r>
            <a:r>
              <a:rPr lang="hu-HU" dirty="0"/>
              <a:t> (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signal</a:t>
            </a:r>
            <a:r>
              <a:rPr lang="hu-HU" dirty="0"/>
              <a:t> </a:t>
            </a:r>
            <a:r>
              <a:rPr lang="hu-HU" dirty="0" err="1"/>
              <a:t>sensing</a:t>
            </a:r>
            <a:r>
              <a:rPr lang="hu-HU" dirty="0"/>
              <a:t>) </a:t>
            </a:r>
            <a:r>
              <a:rPr lang="hu-HU" dirty="0" err="1"/>
              <a:t>in</a:t>
            </a:r>
            <a:r>
              <a:rPr lang="hu-HU" dirty="0"/>
              <a:t> a receptor </a:t>
            </a:r>
            <a:r>
              <a:rPr lang="hu-HU" dirty="0" err="1"/>
              <a:t>give</a:t>
            </a:r>
            <a:r>
              <a:rPr lang="hu-HU" dirty="0"/>
              <a:t> </a:t>
            </a:r>
            <a:r>
              <a:rPr lang="hu-HU" dirty="0" err="1"/>
              <a:t>rise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 </a:t>
            </a:r>
            <a:r>
              <a:rPr lang="hu-HU" b="1" dirty="0" err="1"/>
              <a:t>signaling</a:t>
            </a:r>
            <a:r>
              <a:rPr lang="hu-HU" b="1" dirty="0"/>
              <a:t> </a:t>
            </a:r>
            <a:r>
              <a:rPr lang="hu-HU" b="1" dirty="0" err="1"/>
              <a:t>cascade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is a </a:t>
            </a:r>
            <a:r>
              <a:rPr lang="hu-HU" u="sng" dirty="0" err="1">
                <a:hlinkClick r:id="rId2" tooltip="Biochemical cascade"/>
              </a:rPr>
              <a:t>chain</a:t>
            </a:r>
            <a:r>
              <a:rPr lang="hu-HU" u="sng" dirty="0">
                <a:hlinkClick r:id="rId2" tooltip="Biochemical cascade"/>
              </a:rPr>
              <a:t> of </a:t>
            </a:r>
            <a:r>
              <a:rPr lang="hu-HU" u="sng" dirty="0" err="1">
                <a:hlinkClick r:id="rId2" tooltip="Biochemical cascade"/>
              </a:rPr>
              <a:t>biochemical</a:t>
            </a:r>
            <a:r>
              <a:rPr lang="hu-HU" u="sng" dirty="0">
                <a:hlinkClick r:id="rId2" tooltip="Biochemical cascade"/>
              </a:rPr>
              <a:t> </a:t>
            </a:r>
            <a:r>
              <a:rPr lang="hu-HU" u="sng" dirty="0" err="1">
                <a:hlinkClick r:id="rId2" tooltip="Biochemical cascade"/>
              </a:rPr>
              <a:t>events</a:t>
            </a:r>
            <a:r>
              <a:rPr lang="hu-HU" u="sng" dirty="0">
                <a:hlinkClick r:id="rId2" tooltip="Biochemical cascade"/>
              </a:rPr>
              <a:t> </a:t>
            </a:r>
            <a:r>
              <a:rPr lang="hu-HU" u="sng" dirty="0" err="1">
                <a:hlinkClick r:id="rId2" tooltip="Biochemical cascade"/>
              </a:rPr>
              <a:t>along</a:t>
            </a:r>
            <a:r>
              <a:rPr lang="hu-HU" u="sng" dirty="0">
                <a:hlinkClick r:id="rId2" tooltip="Biochemical cascade"/>
              </a:rPr>
              <a:t> a </a:t>
            </a:r>
            <a:r>
              <a:rPr lang="hu-HU" u="sng" dirty="0" err="1">
                <a:hlinkClick r:id="rId2" tooltip="Biochemical cascade"/>
              </a:rPr>
              <a:t>signaling</a:t>
            </a:r>
            <a:r>
              <a:rPr lang="hu-HU" u="sng" dirty="0">
                <a:hlinkClick r:id="rId2" tooltip="Biochemical cascade"/>
              </a:rPr>
              <a:t> </a:t>
            </a:r>
            <a:r>
              <a:rPr lang="hu-HU" u="sng" dirty="0" err="1" smtClean="0">
                <a:hlinkClick r:id="rId2" tooltip="Biochemical cascade"/>
              </a:rPr>
              <a:t>pathway</a:t>
            </a:r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251789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1198</Words>
  <Application>Microsoft Office PowerPoint</Application>
  <PresentationFormat>Szélesvásznú</PresentationFormat>
  <Paragraphs>239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1" baseType="lpstr">
      <vt:lpstr>Algerian</vt:lpstr>
      <vt:lpstr>Arial</vt:lpstr>
      <vt:lpstr>Calibri</vt:lpstr>
      <vt:lpstr>Calibri Light</vt:lpstr>
      <vt:lpstr>Office-téma</vt:lpstr>
      <vt:lpstr>Drug research development Prof. Dr. János Borvendég</vt:lpstr>
      <vt:lpstr>Beginning of drug research and development of industrial drug production ≈ 1850 - 1900</vt:lpstr>
      <vt:lpstr>Drug companies in Hungary</vt:lpstr>
      <vt:lpstr>1990 →</vt:lpstr>
      <vt:lpstr>Impacts of new technologies on drug research and production</vt:lpstr>
      <vt:lpstr>  There were  no specific targets of drug  research in the past</vt:lpstr>
      <vt:lpstr>Molecular targets of drug research</vt:lpstr>
      <vt:lpstr>                     Receptors as targets </vt:lpstr>
      <vt:lpstr>                   Signal transduction</vt:lpstr>
      <vt:lpstr> Responses at the molecular level</vt:lpstr>
      <vt:lpstr>                                Kinases</vt:lpstr>
      <vt:lpstr>                           Kinase inhibitors</vt:lpstr>
      <vt:lpstr>Tyrosine kinase inhibitors</vt:lpstr>
      <vt:lpstr>                    Tofacitinib ( XeljanzR)</vt:lpstr>
      <vt:lpstr>Target disease of drug research today:</vt:lpstr>
      <vt:lpstr>Development of biological drug research and production</vt:lpstr>
      <vt:lpstr> Targets of the biological products, antibodies</vt:lpstr>
      <vt:lpstr>(Cont.)</vt:lpstr>
      <vt:lpstr>Revolutionary changes in drug research</vt:lpstr>
      <vt:lpstr>Significance of genome research</vt:lpstr>
      <vt:lpstr>Validation of targets</vt:lpstr>
      <vt:lpstr>„Chronology” of drug development</vt:lpstr>
      <vt:lpstr>Project team</vt:lpstr>
      <vt:lpstr>Conception / considerations:</vt:lpstr>
      <vt:lpstr>The most important phases of drug research:</vt:lpstr>
      <vt:lpstr>Study of the safety</vt:lpstr>
      <vt:lpstr>Clinical studies</vt:lpstr>
      <vt:lpstr>(cont.)</vt:lpstr>
      <vt:lpstr>Types of drug registration in EU countries</vt:lpstr>
      <vt:lpstr>The possibility of success of clinical studies in various clinical phases ( rather poor! )</vt:lpstr>
      <vt:lpstr>What’s wrong? Could we do better? </vt:lpstr>
      <vt:lpstr>                         Is there a way out? Yes indeed.</vt:lpstr>
      <vt:lpstr>The tasks of the drug research in the future (which should be resolved)</vt:lpstr>
      <vt:lpstr>(cont.)</vt:lpstr>
      <vt:lpstr>(cont.)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research development prof. Dr.</dc:title>
  <dc:creator>Niwinska Anna</dc:creator>
  <cp:lastModifiedBy>Borvendég János</cp:lastModifiedBy>
  <cp:revision>83</cp:revision>
  <dcterms:created xsi:type="dcterms:W3CDTF">2014-10-16T08:13:21Z</dcterms:created>
  <dcterms:modified xsi:type="dcterms:W3CDTF">2017-10-18T18:41:14Z</dcterms:modified>
</cp:coreProperties>
</file>